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theme/themeOverride2.xml" ContentType="application/vnd.openxmlformats-officedocument.themeOverride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3" r:id="rId2"/>
    <p:sldId id="269" r:id="rId3"/>
    <p:sldId id="287" r:id="rId4"/>
    <p:sldId id="288" r:id="rId5"/>
    <p:sldId id="258" r:id="rId6"/>
    <p:sldId id="289" r:id="rId7"/>
    <p:sldId id="264" r:id="rId8"/>
    <p:sldId id="292" r:id="rId9"/>
    <p:sldId id="291" r:id="rId10"/>
    <p:sldId id="284" r:id="rId11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51" userDrawn="1">
          <p15:clr>
            <a:srgbClr val="A4A3A4"/>
          </p15:clr>
        </p15:guide>
        <p15:guide id="4" pos="7129" userDrawn="1">
          <p15:clr>
            <a:srgbClr val="A4A3A4"/>
          </p15:clr>
        </p15:guide>
        <p15:guide id="5" orient="horz" pos="799" userDrawn="1">
          <p15:clr>
            <a:srgbClr val="A4A3A4"/>
          </p15:clr>
        </p15:guide>
        <p15:guide id="6" orient="horz" pos="386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 showGuides="1">
      <p:cViewPr varScale="1">
        <p:scale>
          <a:sx n="84" d="100"/>
          <a:sy n="84" d="100"/>
        </p:scale>
        <p:origin x="629" y="82"/>
      </p:cViewPr>
      <p:guideLst>
        <p:guide orient="horz" pos="2160"/>
        <p:guide pos="3840"/>
        <p:guide pos="551"/>
        <p:guide pos="7129"/>
        <p:guide orient="horz" pos="799"/>
        <p:guide orient="horz" pos="386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479492-F4CE-46A1-9E71-D5D026C690F5}" type="datetimeFigureOut">
              <a:rPr lang="zh-CN" altLang="en-US" smtClean="0"/>
              <a:t>2023/7/13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75FE5D-58F8-4632-9DFF-B78068E3F7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5845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大侠素材铺  淘宝店：</a:t>
            </a:r>
            <a:r>
              <a:rPr lang="en-US" altLang="zh-CN"/>
              <a:t>https://dxpu.taobao.com/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5FE5D-58F8-4632-9DFF-B78068E3F7F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58857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5FE5D-58F8-4632-9DFF-B78068E3F7F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9443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5FE5D-58F8-4632-9DFF-B78068E3F7F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55541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5FE5D-58F8-4632-9DFF-B78068E3F7F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6197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5FE5D-58F8-4632-9DFF-B78068E3F7F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02525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5FE5D-58F8-4632-9DFF-B78068E3F7F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50599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5FE5D-58F8-4632-9DFF-B78068E3F7F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50599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5FE5D-58F8-4632-9DFF-B78068E3F7F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17253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5FE5D-58F8-4632-9DFF-B78068E3F7F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50647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5FE5D-58F8-4632-9DFF-B78068E3F7F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1725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6E1525E-0D15-4E84-8BB4-A6C90420B721}" type="datetimeFigureOut">
              <a:rPr lang="zh-CN" altLang="en-US" smtClean="0"/>
              <a:t>2023/7/13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857F3B-258B-41F3-BC1D-820CE44BD9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4860111"/>
      </p:ext>
    </p:extLst>
  </p:cSld>
  <p:clrMapOvr>
    <a:masterClrMapping/>
  </p:clrMapOvr>
  <p:transition spd="slow" advTm="200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1545627"/>
      </p:ext>
    </p:extLst>
  </p:cSld>
  <p:clrMapOvr>
    <a:masterClrMapping/>
  </p:clrMapOvr>
  <p:transition spd="slow" advTm="200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030514" y="2691226"/>
            <a:ext cx="1553835" cy="1475549"/>
          </a:xfrm>
          <a:custGeom>
            <a:avLst/>
            <a:gdLst>
              <a:gd name="connsiteX0" fmla="*/ 1412216 w 1553835"/>
              <a:gd name="connsiteY0" fmla="*/ 727 h 1475549"/>
              <a:gd name="connsiteX1" fmla="*/ 1506036 w 1553835"/>
              <a:gd name="connsiteY1" fmla="*/ 38193 h 1475549"/>
              <a:gd name="connsiteX2" fmla="*/ 1529926 w 1553835"/>
              <a:gd name="connsiteY2" fmla="*/ 433296 h 1475549"/>
              <a:gd name="connsiteX3" fmla="*/ 1553816 w 1553835"/>
              <a:gd name="connsiteY3" fmla="*/ 671720 h 1475549"/>
              <a:gd name="connsiteX4" fmla="*/ 1525944 w 1553835"/>
              <a:gd name="connsiteY4" fmla="*/ 937392 h 1475549"/>
              <a:gd name="connsiteX5" fmla="*/ 1525944 w 1553835"/>
              <a:gd name="connsiteY5" fmla="*/ 1359744 h 1475549"/>
              <a:gd name="connsiteX6" fmla="*/ 1466218 w 1553835"/>
              <a:gd name="connsiteY6" fmla="*/ 1407428 h 1475549"/>
              <a:gd name="connsiteX7" fmla="*/ 1318894 w 1553835"/>
              <a:gd name="connsiteY7" fmla="*/ 1441488 h 1475549"/>
              <a:gd name="connsiteX8" fmla="*/ 1083972 w 1553835"/>
              <a:gd name="connsiteY8" fmla="*/ 1421053 h 1475549"/>
              <a:gd name="connsiteX9" fmla="*/ 777379 w 1553835"/>
              <a:gd name="connsiteY9" fmla="*/ 1475549 h 1475549"/>
              <a:gd name="connsiteX10" fmla="*/ 482731 w 1553835"/>
              <a:gd name="connsiteY10" fmla="*/ 1421053 h 1475549"/>
              <a:gd name="connsiteX11" fmla="*/ 148265 w 1553835"/>
              <a:gd name="connsiteY11" fmla="*/ 1441488 h 1475549"/>
              <a:gd name="connsiteX12" fmla="*/ 16868 w 1553835"/>
              <a:gd name="connsiteY12" fmla="*/ 1400616 h 1475549"/>
              <a:gd name="connsiteX13" fmla="*/ 12886 w 1553835"/>
              <a:gd name="connsiteY13" fmla="*/ 1134943 h 1475549"/>
              <a:gd name="connsiteX14" fmla="*/ 941 w 1553835"/>
              <a:gd name="connsiteY14" fmla="*/ 903332 h 1475549"/>
              <a:gd name="connsiteX15" fmla="*/ 40758 w 1553835"/>
              <a:gd name="connsiteY15" fmla="*/ 508229 h 1475549"/>
              <a:gd name="connsiteX16" fmla="*/ 28814 w 1553835"/>
              <a:gd name="connsiteY16" fmla="*/ 194872 h 1475549"/>
              <a:gd name="connsiteX17" fmla="*/ 68631 w 1553835"/>
              <a:gd name="connsiteY17" fmla="*/ 72254 h 1475549"/>
              <a:gd name="connsiteX18" fmla="*/ 303553 w 1553835"/>
              <a:gd name="connsiteY18" fmla="*/ 17757 h 1475549"/>
              <a:gd name="connsiteX19" fmla="*/ 514585 w 1553835"/>
              <a:gd name="connsiteY19" fmla="*/ 72254 h 1475549"/>
              <a:gd name="connsiteX20" fmla="*/ 729598 w 1553835"/>
              <a:gd name="connsiteY20" fmla="*/ 10945 h 1475549"/>
              <a:gd name="connsiteX21" fmla="*/ 1048136 w 1553835"/>
              <a:gd name="connsiteY21" fmla="*/ 58630 h 1475549"/>
              <a:gd name="connsiteX22" fmla="*/ 1291022 w 1553835"/>
              <a:gd name="connsiteY22" fmla="*/ 17757 h 1475549"/>
              <a:gd name="connsiteX23" fmla="*/ 1412216 w 1553835"/>
              <a:gd name="connsiteY23" fmla="*/ 727 h 1475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553835" h="1475549">
                <a:moveTo>
                  <a:pt x="1412216" y="727"/>
                </a:moveTo>
                <a:cubicBezTo>
                  <a:pt x="1451453" y="-2396"/>
                  <a:pt x="1486127" y="3565"/>
                  <a:pt x="1506036" y="38193"/>
                </a:cubicBezTo>
                <a:cubicBezTo>
                  <a:pt x="1545853" y="107450"/>
                  <a:pt x="1521962" y="327708"/>
                  <a:pt x="1529926" y="433296"/>
                </a:cubicBezTo>
                <a:cubicBezTo>
                  <a:pt x="1537889" y="538884"/>
                  <a:pt x="1554480" y="587703"/>
                  <a:pt x="1553816" y="671720"/>
                </a:cubicBezTo>
                <a:cubicBezTo>
                  <a:pt x="1553153" y="755736"/>
                  <a:pt x="1530589" y="822722"/>
                  <a:pt x="1525944" y="937392"/>
                </a:cubicBezTo>
                <a:cubicBezTo>
                  <a:pt x="1521298" y="1052063"/>
                  <a:pt x="1535898" y="1281405"/>
                  <a:pt x="1525944" y="1359744"/>
                </a:cubicBezTo>
                <a:cubicBezTo>
                  <a:pt x="1515990" y="1438083"/>
                  <a:pt x="1500727" y="1393804"/>
                  <a:pt x="1466218" y="1407428"/>
                </a:cubicBezTo>
                <a:cubicBezTo>
                  <a:pt x="1431710" y="1421053"/>
                  <a:pt x="1382602" y="1439218"/>
                  <a:pt x="1318894" y="1441488"/>
                </a:cubicBezTo>
                <a:cubicBezTo>
                  <a:pt x="1255186" y="1443759"/>
                  <a:pt x="1174225" y="1415376"/>
                  <a:pt x="1083972" y="1421053"/>
                </a:cubicBezTo>
                <a:cubicBezTo>
                  <a:pt x="993720" y="1426729"/>
                  <a:pt x="877586" y="1475549"/>
                  <a:pt x="777379" y="1475549"/>
                </a:cubicBezTo>
                <a:cubicBezTo>
                  <a:pt x="677172" y="1475549"/>
                  <a:pt x="587583" y="1426729"/>
                  <a:pt x="482731" y="1421053"/>
                </a:cubicBezTo>
                <a:cubicBezTo>
                  <a:pt x="377878" y="1415376"/>
                  <a:pt x="225909" y="1444894"/>
                  <a:pt x="148265" y="1441488"/>
                </a:cubicBezTo>
                <a:cubicBezTo>
                  <a:pt x="70622" y="1438083"/>
                  <a:pt x="39431" y="1451707"/>
                  <a:pt x="16868" y="1400616"/>
                </a:cubicBezTo>
                <a:cubicBezTo>
                  <a:pt x="-5695" y="1349525"/>
                  <a:pt x="15541" y="1217824"/>
                  <a:pt x="12886" y="1134943"/>
                </a:cubicBezTo>
                <a:cubicBezTo>
                  <a:pt x="10232" y="1052063"/>
                  <a:pt x="-3704" y="1007784"/>
                  <a:pt x="941" y="903332"/>
                </a:cubicBezTo>
                <a:cubicBezTo>
                  <a:pt x="5587" y="798879"/>
                  <a:pt x="36113" y="626306"/>
                  <a:pt x="40758" y="508229"/>
                </a:cubicBezTo>
                <a:cubicBezTo>
                  <a:pt x="45404" y="390152"/>
                  <a:pt x="26159" y="264128"/>
                  <a:pt x="28814" y="194872"/>
                </a:cubicBezTo>
                <a:cubicBezTo>
                  <a:pt x="31468" y="125615"/>
                  <a:pt x="22841" y="101773"/>
                  <a:pt x="68631" y="72254"/>
                </a:cubicBezTo>
                <a:cubicBezTo>
                  <a:pt x="114420" y="42735"/>
                  <a:pt x="229227" y="17757"/>
                  <a:pt x="303553" y="17757"/>
                </a:cubicBezTo>
                <a:cubicBezTo>
                  <a:pt x="377878" y="17757"/>
                  <a:pt x="443577" y="73389"/>
                  <a:pt x="514585" y="72254"/>
                </a:cubicBezTo>
                <a:cubicBezTo>
                  <a:pt x="585592" y="71118"/>
                  <a:pt x="640673" y="13215"/>
                  <a:pt x="729598" y="10945"/>
                </a:cubicBezTo>
                <a:cubicBezTo>
                  <a:pt x="818523" y="8674"/>
                  <a:pt x="954566" y="57494"/>
                  <a:pt x="1048136" y="58630"/>
                </a:cubicBezTo>
                <a:cubicBezTo>
                  <a:pt x="1141707" y="59765"/>
                  <a:pt x="1214706" y="21163"/>
                  <a:pt x="1291022" y="17757"/>
                </a:cubicBezTo>
                <a:cubicBezTo>
                  <a:pt x="1329180" y="16054"/>
                  <a:pt x="1372980" y="3849"/>
                  <a:pt x="1412216" y="727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3889560" y="2691226"/>
            <a:ext cx="1553835" cy="1475549"/>
          </a:xfrm>
          <a:custGeom>
            <a:avLst/>
            <a:gdLst>
              <a:gd name="connsiteX0" fmla="*/ 1412216 w 1553835"/>
              <a:gd name="connsiteY0" fmla="*/ 727 h 1475549"/>
              <a:gd name="connsiteX1" fmla="*/ 1506036 w 1553835"/>
              <a:gd name="connsiteY1" fmla="*/ 38193 h 1475549"/>
              <a:gd name="connsiteX2" fmla="*/ 1529926 w 1553835"/>
              <a:gd name="connsiteY2" fmla="*/ 433296 h 1475549"/>
              <a:gd name="connsiteX3" fmla="*/ 1553816 w 1553835"/>
              <a:gd name="connsiteY3" fmla="*/ 671720 h 1475549"/>
              <a:gd name="connsiteX4" fmla="*/ 1525944 w 1553835"/>
              <a:gd name="connsiteY4" fmla="*/ 937392 h 1475549"/>
              <a:gd name="connsiteX5" fmla="*/ 1525944 w 1553835"/>
              <a:gd name="connsiteY5" fmla="*/ 1359744 h 1475549"/>
              <a:gd name="connsiteX6" fmla="*/ 1466218 w 1553835"/>
              <a:gd name="connsiteY6" fmla="*/ 1407428 h 1475549"/>
              <a:gd name="connsiteX7" fmla="*/ 1318894 w 1553835"/>
              <a:gd name="connsiteY7" fmla="*/ 1441488 h 1475549"/>
              <a:gd name="connsiteX8" fmla="*/ 1083972 w 1553835"/>
              <a:gd name="connsiteY8" fmla="*/ 1421053 h 1475549"/>
              <a:gd name="connsiteX9" fmla="*/ 777379 w 1553835"/>
              <a:gd name="connsiteY9" fmla="*/ 1475549 h 1475549"/>
              <a:gd name="connsiteX10" fmla="*/ 482731 w 1553835"/>
              <a:gd name="connsiteY10" fmla="*/ 1421053 h 1475549"/>
              <a:gd name="connsiteX11" fmla="*/ 148265 w 1553835"/>
              <a:gd name="connsiteY11" fmla="*/ 1441488 h 1475549"/>
              <a:gd name="connsiteX12" fmla="*/ 16868 w 1553835"/>
              <a:gd name="connsiteY12" fmla="*/ 1400616 h 1475549"/>
              <a:gd name="connsiteX13" fmla="*/ 12886 w 1553835"/>
              <a:gd name="connsiteY13" fmla="*/ 1134943 h 1475549"/>
              <a:gd name="connsiteX14" fmla="*/ 941 w 1553835"/>
              <a:gd name="connsiteY14" fmla="*/ 903332 h 1475549"/>
              <a:gd name="connsiteX15" fmla="*/ 40759 w 1553835"/>
              <a:gd name="connsiteY15" fmla="*/ 508229 h 1475549"/>
              <a:gd name="connsiteX16" fmla="*/ 28814 w 1553835"/>
              <a:gd name="connsiteY16" fmla="*/ 194872 h 1475549"/>
              <a:gd name="connsiteX17" fmla="*/ 68631 w 1553835"/>
              <a:gd name="connsiteY17" fmla="*/ 72254 h 1475549"/>
              <a:gd name="connsiteX18" fmla="*/ 303553 w 1553835"/>
              <a:gd name="connsiteY18" fmla="*/ 17757 h 1475549"/>
              <a:gd name="connsiteX19" fmla="*/ 514585 w 1553835"/>
              <a:gd name="connsiteY19" fmla="*/ 72254 h 1475549"/>
              <a:gd name="connsiteX20" fmla="*/ 729598 w 1553835"/>
              <a:gd name="connsiteY20" fmla="*/ 10945 h 1475549"/>
              <a:gd name="connsiteX21" fmla="*/ 1048136 w 1553835"/>
              <a:gd name="connsiteY21" fmla="*/ 58630 h 1475549"/>
              <a:gd name="connsiteX22" fmla="*/ 1291022 w 1553835"/>
              <a:gd name="connsiteY22" fmla="*/ 17757 h 1475549"/>
              <a:gd name="connsiteX23" fmla="*/ 1412216 w 1553835"/>
              <a:gd name="connsiteY23" fmla="*/ 727 h 1475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553835" h="1475549">
                <a:moveTo>
                  <a:pt x="1412216" y="727"/>
                </a:moveTo>
                <a:cubicBezTo>
                  <a:pt x="1451453" y="-2396"/>
                  <a:pt x="1486127" y="3565"/>
                  <a:pt x="1506036" y="38193"/>
                </a:cubicBezTo>
                <a:cubicBezTo>
                  <a:pt x="1545853" y="107450"/>
                  <a:pt x="1521962" y="327708"/>
                  <a:pt x="1529926" y="433296"/>
                </a:cubicBezTo>
                <a:cubicBezTo>
                  <a:pt x="1537889" y="538884"/>
                  <a:pt x="1554480" y="587703"/>
                  <a:pt x="1553816" y="671720"/>
                </a:cubicBezTo>
                <a:cubicBezTo>
                  <a:pt x="1553153" y="755736"/>
                  <a:pt x="1530589" y="822722"/>
                  <a:pt x="1525944" y="937392"/>
                </a:cubicBezTo>
                <a:cubicBezTo>
                  <a:pt x="1521298" y="1052063"/>
                  <a:pt x="1535898" y="1281405"/>
                  <a:pt x="1525944" y="1359744"/>
                </a:cubicBezTo>
                <a:cubicBezTo>
                  <a:pt x="1515990" y="1438083"/>
                  <a:pt x="1500727" y="1393804"/>
                  <a:pt x="1466218" y="1407428"/>
                </a:cubicBezTo>
                <a:cubicBezTo>
                  <a:pt x="1431710" y="1421053"/>
                  <a:pt x="1382602" y="1439218"/>
                  <a:pt x="1318894" y="1441488"/>
                </a:cubicBezTo>
                <a:cubicBezTo>
                  <a:pt x="1255186" y="1443759"/>
                  <a:pt x="1174225" y="1415376"/>
                  <a:pt x="1083972" y="1421053"/>
                </a:cubicBezTo>
                <a:cubicBezTo>
                  <a:pt x="993720" y="1426729"/>
                  <a:pt x="877586" y="1475549"/>
                  <a:pt x="777379" y="1475549"/>
                </a:cubicBezTo>
                <a:cubicBezTo>
                  <a:pt x="677172" y="1475549"/>
                  <a:pt x="587583" y="1426729"/>
                  <a:pt x="482731" y="1421053"/>
                </a:cubicBezTo>
                <a:cubicBezTo>
                  <a:pt x="377878" y="1415376"/>
                  <a:pt x="225909" y="1444894"/>
                  <a:pt x="148265" y="1441488"/>
                </a:cubicBezTo>
                <a:cubicBezTo>
                  <a:pt x="70621" y="1438083"/>
                  <a:pt x="39431" y="1451707"/>
                  <a:pt x="16868" y="1400616"/>
                </a:cubicBezTo>
                <a:cubicBezTo>
                  <a:pt x="-5695" y="1349525"/>
                  <a:pt x="15541" y="1217824"/>
                  <a:pt x="12886" y="1134943"/>
                </a:cubicBezTo>
                <a:cubicBezTo>
                  <a:pt x="10232" y="1052063"/>
                  <a:pt x="-3704" y="1007784"/>
                  <a:pt x="941" y="903332"/>
                </a:cubicBezTo>
                <a:cubicBezTo>
                  <a:pt x="5587" y="798879"/>
                  <a:pt x="36113" y="626306"/>
                  <a:pt x="40759" y="508229"/>
                </a:cubicBezTo>
                <a:cubicBezTo>
                  <a:pt x="45404" y="390152"/>
                  <a:pt x="26159" y="264128"/>
                  <a:pt x="28814" y="194872"/>
                </a:cubicBezTo>
                <a:cubicBezTo>
                  <a:pt x="31468" y="125615"/>
                  <a:pt x="22841" y="101773"/>
                  <a:pt x="68631" y="72254"/>
                </a:cubicBezTo>
                <a:cubicBezTo>
                  <a:pt x="114420" y="42735"/>
                  <a:pt x="229227" y="17757"/>
                  <a:pt x="303553" y="17757"/>
                </a:cubicBezTo>
                <a:cubicBezTo>
                  <a:pt x="377878" y="17757"/>
                  <a:pt x="443577" y="73389"/>
                  <a:pt x="514585" y="72254"/>
                </a:cubicBezTo>
                <a:cubicBezTo>
                  <a:pt x="585592" y="71118"/>
                  <a:pt x="640673" y="13215"/>
                  <a:pt x="729598" y="10945"/>
                </a:cubicBezTo>
                <a:cubicBezTo>
                  <a:pt x="818523" y="8674"/>
                  <a:pt x="954566" y="57494"/>
                  <a:pt x="1048136" y="58630"/>
                </a:cubicBezTo>
                <a:cubicBezTo>
                  <a:pt x="1141707" y="59765"/>
                  <a:pt x="1214706" y="21163"/>
                  <a:pt x="1291022" y="17757"/>
                </a:cubicBezTo>
                <a:cubicBezTo>
                  <a:pt x="1329181" y="16054"/>
                  <a:pt x="1372980" y="3849"/>
                  <a:pt x="1412216" y="727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6748607" y="2691226"/>
            <a:ext cx="1553834" cy="1475549"/>
          </a:xfrm>
          <a:custGeom>
            <a:avLst/>
            <a:gdLst>
              <a:gd name="connsiteX0" fmla="*/ 1412215 w 1553834"/>
              <a:gd name="connsiteY0" fmla="*/ 727 h 1475549"/>
              <a:gd name="connsiteX1" fmla="*/ 1506035 w 1553834"/>
              <a:gd name="connsiteY1" fmla="*/ 38193 h 1475549"/>
              <a:gd name="connsiteX2" fmla="*/ 1529925 w 1553834"/>
              <a:gd name="connsiteY2" fmla="*/ 433296 h 1475549"/>
              <a:gd name="connsiteX3" fmla="*/ 1553815 w 1553834"/>
              <a:gd name="connsiteY3" fmla="*/ 671720 h 1475549"/>
              <a:gd name="connsiteX4" fmla="*/ 1525943 w 1553834"/>
              <a:gd name="connsiteY4" fmla="*/ 937392 h 1475549"/>
              <a:gd name="connsiteX5" fmla="*/ 1525943 w 1553834"/>
              <a:gd name="connsiteY5" fmla="*/ 1359744 h 1475549"/>
              <a:gd name="connsiteX6" fmla="*/ 1466217 w 1553834"/>
              <a:gd name="connsiteY6" fmla="*/ 1407428 h 1475549"/>
              <a:gd name="connsiteX7" fmla="*/ 1318893 w 1553834"/>
              <a:gd name="connsiteY7" fmla="*/ 1441488 h 1475549"/>
              <a:gd name="connsiteX8" fmla="*/ 1083971 w 1553834"/>
              <a:gd name="connsiteY8" fmla="*/ 1421053 h 1475549"/>
              <a:gd name="connsiteX9" fmla="*/ 777378 w 1553834"/>
              <a:gd name="connsiteY9" fmla="*/ 1475549 h 1475549"/>
              <a:gd name="connsiteX10" fmla="*/ 482730 w 1553834"/>
              <a:gd name="connsiteY10" fmla="*/ 1421053 h 1475549"/>
              <a:gd name="connsiteX11" fmla="*/ 148264 w 1553834"/>
              <a:gd name="connsiteY11" fmla="*/ 1441488 h 1475549"/>
              <a:gd name="connsiteX12" fmla="*/ 16867 w 1553834"/>
              <a:gd name="connsiteY12" fmla="*/ 1400616 h 1475549"/>
              <a:gd name="connsiteX13" fmla="*/ 12886 w 1553834"/>
              <a:gd name="connsiteY13" fmla="*/ 1134943 h 1475549"/>
              <a:gd name="connsiteX14" fmla="*/ 941 w 1553834"/>
              <a:gd name="connsiteY14" fmla="*/ 903332 h 1475549"/>
              <a:gd name="connsiteX15" fmla="*/ 40758 w 1553834"/>
              <a:gd name="connsiteY15" fmla="*/ 508229 h 1475549"/>
              <a:gd name="connsiteX16" fmla="*/ 28813 w 1553834"/>
              <a:gd name="connsiteY16" fmla="*/ 194872 h 1475549"/>
              <a:gd name="connsiteX17" fmla="*/ 68630 w 1553834"/>
              <a:gd name="connsiteY17" fmla="*/ 72254 h 1475549"/>
              <a:gd name="connsiteX18" fmla="*/ 303552 w 1553834"/>
              <a:gd name="connsiteY18" fmla="*/ 17757 h 1475549"/>
              <a:gd name="connsiteX19" fmla="*/ 514584 w 1553834"/>
              <a:gd name="connsiteY19" fmla="*/ 72254 h 1475549"/>
              <a:gd name="connsiteX20" fmla="*/ 729597 w 1553834"/>
              <a:gd name="connsiteY20" fmla="*/ 10945 h 1475549"/>
              <a:gd name="connsiteX21" fmla="*/ 1048135 w 1553834"/>
              <a:gd name="connsiteY21" fmla="*/ 58630 h 1475549"/>
              <a:gd name="connsiteX22" fmla="*/ 1291021 w 1553834"/>
              <a:gd name="connsiteY22" fmla="*/ 17757 h 1475549"/>
              <a:gd name="connsiteX23" fmla="*/ 1412215 w 1553834"/>
              <a:gd name="connsiteY23" fmla="*/ 727 h 1475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553834" h="1475549">
                <a:moveTo>
                  <a:pt x="1412215" y="727"/>
                </a:moveTo>
                <a:cubicBezTo>
                  <a:pt x="1451452" y="-2396"/>
                  <a:pt x="1486126" y="3565"/>
                  <a:pt x="1506035" y="38193"/>
                </a:cubicBezTo>
                <a:cubicBezTo>
                  <a:pt x="1545852" y="107450"/>
                  <a:pt x="1521961" y="327708"/>
                  <a:pt x="1529925" y="433296"/>
                </a:cubicBezTo>
                <a:cubicBezTo>
                  <a:pt x="1537888" y="538884"/>
                  <a:pt x="1554479" y="587703"/>
                  <a:pt x="1553815" y="671720"/>
                </a:cubicBezTo>
                <a:cubicBezTo>
                  <a:pt x="1553152" y="755736"/>
                  <a:pt x="1530588" y="822722"/>
                  <a:pt x="1525943" y="937392"/>
                </a:cubicBezTo>
                <a:cubicBezTo>
                  <a:pt x="1521297" y="1052063"/>
                  <a:pt x="1535897" y="1281405"/>
                  <a:pt x="1525943" y="1359744"/>
                </a:cubicBezTo>
                <a:cubicBezTo>
                  <a:pt x="1515989" y="1438083"/>
                  <a:pt x="1500726" y="1393804"/>
                  <a:pt x="1466217" y="1407428"/>
                </a:cubicBezTo>
                <a:cubicBezTo>
                  <a:pt x="1431709" y="1421053"/>
                  <a:pt x="1382601" y="1439218"/>
                  <a:pt x="1318893" y="1441488"/>
                </a:cubicBezTo>
                <a:cubicBezTo>
                  <a:pt x="1255185" y="1443759"/>
                  <a:pt x="1174224" y="1415376"/>
                  <a:pt x="1083971" y="1421053"/>
                </a:cubicBezTo>
                <a:cubicBezTo>
                  <a:pt x="993719" y="1426729"/>
                  <a:pt x="877585" y="1475549"/>
                  <a:pt x="777378" y="1475549"/>
                </a:cubicBezTo>
                <a:cubicBezTo>
                  <a:pt x="677171" y="1475549"/>
                  <a:pt x="587582" y="1426729"/>
                  <a:pt x="482730" y="1421053"/>
                </a:cubicBezTo>
                <a:cubicBezTo>
                  <a:pt x="377877" y="1415376"/>
                  <a:pt x="225908" y="1444894"/>
                  <a:pt x="148264" y="1441488"/>
                </a:cubicBezTo>
                <a:cubicBezTo>
                  <a:pt x="70621" y="1438083"/>
                  <a:pt x="39430" y="1451707"/>
                  <a:pt x="16867" y="1400616"/>
                </a:cubicBezTo>
                <a:cubicBezTo>
                  <a:pt x="-5696" y="1349525"/>
                  <a:pt x="15540" y="1217824"/>
                  <a:pt x="12886" y="1134943"/>
                </a:cubicBezTo>
                <a:cubicBezTo>
                  <a:pt x="10231" y="1052063"/>
                  <a:pt x="-3705" y="1007784"/>
                  <a:pt x="941" y="903332"/>
                </a:cubicBezTo>
                <a:cubicBezTo>
                  <a:pt x="5586" y="798879"/>
                  <a:pt x="36112" y="626306"/>
                  <a:pt x="40758" y="508229"/>
                </a:cubicBezTo>
                <a:cubicBezTo>
                  <a:pt x="45403" y="390152"/>
                  <a:pt x="26158" y="264128"/>
                  <a:pt x="28813" y="194872"/>
                </a:cubicBezTo>
                <a:cubicBezTo>
                  <a:pt x="31467" y="125615"/>
                  <a:pt x="22840" y="101773"/>
                  <a:pt x="68630" y="72254"/>
                </a:cubicBezTo>
                <a:cubicBezTo>
                  <a:pt x="114420" y="42735"/>
                  <a:pt x="229226" y="17757"/>
                  <a:pt x="303552" y="17757"/>
                </a:cubicBezTo>
                <a:cubicBezTo>
                  <a:pt x="377877" y="17757"/>
                  <a:pt x="443576" y="73389"/>
                  <a:pt x="514584" y="72254"/>
                </a:cubicBezTo>
                <a:cubicBezTo>
                  <a:pt x="585591" y="71118"/>
                  <a:pt x="640672" y="13215"/>
                  <a:pt x="729597" y="10945"/>
                </a:cubicBezTo>
                <a:cubicBezTo>
                  <a:pt x="818522" y="8674"/>
                  <a:pt x="954565" y="57494"/>
                  <a:pt x="1048135" y="58630"/>
                </a:cubicBezTo>
                <a:cubicBezTo>
                  <a:pt x="1141706" y="59765"/>
                  <a:pt x="1214705" y="21163"/>
                  <a:pt x="1291021" y="17757"/>
                </a:cubicBezTo>
                <a:cubicBezTo>
                  <a:pt x="1329179" y="16054"/>
                  <a:pt x="1372979" y="3849"/>
                  <a:pt x="1412215" y="727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9607651" y="2691226"/>
            <a:ext cx="1553835" cy="1475549"/>
          </a:xfrm>
          <a:custGeom>
            <a:avLst/>
            <a:gdLst>
              <a:gd name="connsiteX0" fmla="*/ 1412216 w 1553835"/>
              <a:gd name="connsiteY0" fmla="*/ 727 h 1475549"/>
              <a:gd name="connsiteX1" fmla="*/ 1506035 w 1553835"/>
              <a:gd name="connsiteY1" fmla="*/ 38193 h 1475549"/>
              <a:gd name="connsiteX2" fmla="*/ 1529926 w 1553835"/>
              <a:gd name="connsiteY2" fmla="*/ 433296 h 1475549"/>
              <a:gd name="connsiteX3" fmla="*/ 1553816 w 1553835"/>
              <a:gd name="connsiteY3" fmla="*/ 671720 h 1475549"/>
              <a:gd name="connsiteX4" fmla="*/ 1525944 w 1553835"/>
              <a:gd name="connsiteY4" fmla="*/ 937392 h 1475549"/>
              <a:gd name="connsiteX5" fmla="*/ 1525944 w 1553835"/>
              <a:gd name="connsiteY5" fmla="*/ 1359744 h 1475549"/>
              <a:gd name="connsiteX6" fmla="*/ 1466218 w 1553835"/>
              <a:gd name="connsiteY6" fmla="*/ 1407428 h 1475549"/>
              <a:gd name="connsiteX7" fmla="*/ 1318894 w 1553835"/>
              <a:gd name="connsiteY7" fmla="*/ 1441488 h 1475549"/>
              <a:gd name="connsiteX8" fmla="*/ 1083972 w 1553835"/>
              <a:gd name="connsiteY8" fmla="*/ 1421053 h 1475549"/>
              <a:gd name="connsiteX9" fmla="*/ 777379 w 1553835"/>
              <a:gd name="connsiteY9" fmla="*/ 1475549 h 1475549"/>
              <a:gd name="connsiteX10" fmla="*/ 482731 w 1553835"/>
              <a:gd name="connsiteY10" fmla="*/ 1421053 h 1475549"/>
              <a:gd name="connsiteX11" fmla="*/ 148265 w 1553835"/>
              <a:gd name="connsiteY11" fmla="*/ 1441488 h 1475549"/>
              <a:gd name="connsiteX12" fmla="*/ 16868 w 1553835"/>
              <a:gd name="connsiteY12" fmla="*/ 1400616 h 1475549"/>
              <a:gd name="connsiteX13" fmla="*/ 12886 w 1553835"/>
              <a:gd name="connsiteY13" fmla="*/ 1134943 h 1475549"/>
              <a:gd name="connsiteX14" fmla="*/ 941 w 1553835"/>
              <a:gd name="connsiteY14" fmla="*/ 903332 h 1475549"/>
              <a:gd name="connsiteX15" fmla="*/ 40758 w 1553835"/>
              <a:gd name="connsiteY15" fmla="*/ 508229 h 1475549"/>
              <a:gd name="connsiteX16" fmla="*/ 28813 w 1553835"/>
              <a:gd name="connsiteY16" fmla="*/ 194872 h 1475549"/>
              <a:gd name="connsiteX17" fmla="*/ 68631 w 1553835"/>
              <a:gd name="connsiteY17" fmla="*/ 72254 h 1475549"/>
              <a:gd name="connsiteX18" fmla="*/ 303553 w 1553835"/>
              <a:gd name="connsiteY18" fmla="*/ 17757 h 1475549"/>
              <a:gd name="connsiteX19" fmla="*/ 514585 w 1553835"/>
              <a:gd name="connsiteY19" fmla="*/ 72254 h 1475549"/>
              <a:gd name="connsiteX20" fmla="*/ 729598 w 1553835"/>
              <a:gd name="connsiteY20" fmla="*/ 10945 h 1475549"/>
              <a:gd name="connsiteX21" fmla="*/ 1048136 w 1553835"/>
              <a:gd name="connsiteY21" fmla="*/ 58630 h 1475549"/>
              <a:gd name="connsiteX22" fmla="*/ 1291022 w 1553835"/>
              <a:gd name="connsiteY22" fmla="*/ 17757 h 1475549"/>
              <a:gd name="connsiteX23" fmla="*/ 1412216 w 1553835"/>
              <a:gd name="connsiteY23" fmla="*/ 727 h 1475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553835" h="1475549">
                <a:moveTo>
                  <a:pt x="1412216" y="727"/>
                </a:moveTo>
                <a:cubicBezTo>
                  <a:pt x="1451453" y="-2396"/>
                  <a:pt x="1486127" y="3565"/>
                  <a:pt x="1506035" y="38193"/>
                </a:cubicBezTo>
                <a:cubicBezTo>
                  <a:pt x="1545853" y="107450"/>
                  <a:pt x="1521962" y="327708"/>
                  <a:pt x="1529926" y="433296"/>
                </a:cubicBezTo>
                <a:cubicBezTo>
                  <a:pt x="1537889" y="538884"/>
                  <a:pt x="1554479" y="587703"/>
                  <a:pt x="1553816" y="671720"/>
                </a:cubicBezTo>
                <a:cubicBezTo>
                  <a:pt x="1553152" y="755736"/>
                  <a:pt x="1530589" y="822722"/>
                  <a:pt x="1525944" y="937392"/>
                </a:cubicBezTo>
                <a:cubicBezTo>
                  <a:pt x="1521298" y="1052063"/>
                  <a:pt x="1535898" y="1281405"/>
                  <a:pt x="1525944" y="1359744"/>
                </a:cubicBezTo>
                <a:cubicBezTo>
                  <a:pt x="1515990" y="1438083"/>
                  <a:pt x="1500726" y="1393804"/>
                  <a:pt x="1466218" y="1407428"/>
                </a:cubicBezTo>
                <a:cubicBezTo>
                  <a:pt x="1431709" y="1421053"/>
                  <a:pt x="1382601" y="1439218"/>
                  <a:pt x="1318894" y="1441488"/>
                </a:cubicBezTo>
                <a:cubicBezTo>
                  <a:pt x="1255186" y="1443759"/>
                  <a:pt x="1174224" y="1415376"/>
                  <a:pt x="1083972" y="1421053"/>
                </a:cubicBezTo>
                <a:cubicBezTo>
                  <a:pt x="993720" y="1426729"/>
                  <a:pt x="877586" y="1475549"/>
                  <a:pt x="777379" y="1475549"/>
                </a:cubicBezTo>
                <a:cubicBezTo>
                  <a:pt x="677172" y="1475549"/>
                  <a:pt x="587583" y="1426729"/>
                  <a:pt x="482731" y="1421053"/>
                </a:cubicBezTo>
                <a:cubicBezTo>
                  <a:pt x="377878" y="1415376"/>
                  <a:pt x="225909" y="1444894"/>
                  <a:pt x="148265" y="1441488"/>
                </a:cubicBezTo>
                <a:cubicBezTo>
                  <a:pt x="70621" y="1438083"/>
                  <a:pt x="39431" y="1451707"/>
                  <a:pt x="16868" y="1400616"/>
                </a:cubicBezTo>
                <a:cubicBezTo>
                  <a:pt x="-5695" y="1349525"/>
                  <a:pt x="15541" y="1217824"/>
                  <a:pt x="12886" y="1134943"/>
                </a:cubicBezTo>
                <a:cubicBezTo>
                  <a:pt x="10232" y="1052063"/>
                  <a:pt x="-3704" y="1007784"/>
                  <a:pt x="941" y="903332"/>
                </a:cubicBezTo>
                <a:cubicBezTo>
                  <a:pt x="5587" y="798879"/>
                  <a:pt x="36113" y="626306"/>
                  <a:pt x="40758" y="508229"/>
                </a:cubicBezTo>
                <a:cubicBezTo>
                  <a:pt x="45404" y="390152"/>
                  <a:pt x="26159" y="264128"/>
                  <a:pt x="28813" y="194872"/>
                </a:cubicBezTo>
                <a:cubicBezTo>
                  <a:pt x="31468" y="125615"/>
                  <a:pt x="22841" y="101773"/>
                  <a:pt x="68631" y="72254"/>
                </a:cubicBezTo>
                <a:cubicBezTo>
                  <a:pt x="114420" y="42735"/>
                  <a:pt x="229227" y="17757"/>
                  <a:pt x="303553" y="17757"/>
                </a:cubicBezTo>
                <a:cubicBezTo>
                  <a:pt x="377878" y="17757"/>
                  <a:pt x="443577" y="73389"/>
                  <a:pt x="514585" y="72254"/>
                </a:cubicBezTo>
                <a:cubicBezTo>
                  <a:pt x="585592" y="71118"/>
                  <a:pt x="640673" y="13215"/>
                  <a:pt x="729598" y="10945"/>
                </a:cubicBezTo>
                <a:cubicBezTo>
                  <a:pt x="818523" y="8674"/>
                  <a:pt x="954565" y="57494"/>
                  <a:pt x="1048136" y="58630"/>
                </a:cubicBezTo>
                <a:cubicBezTo>
                  <a:pt x="1141707" y="59765"/>
                  <a:pt x="1214705" y="21163"/>
                  <a:pt x="1291022" y="17757"/>
                </a:cubicBezTo>
                <a:cubicBezTo>
                  <a:pt x="1329181" y="16054"/>
                  <a:pt x="1372980" y="3849"/>
                  <a:pt x="1412216" y="727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9466523"/>
      </p:ext>
    </p:extLst>
  </p:cSld>
  <p:clrMapOvr>
    <a:masterClrMapping/>
  </p:clrMapOvr>
  <p:transition spd="slow" advTm="200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687033" y="1626780"/>
            <a:ext cx="3895061" cy="1545907"/>
          </a:xfrm>
          <a:custGeom>
            <a:avLst/>
            <a:gdLst>
              <a:gd name="connsiteX0" fmla="*/ 3540059 w 3895061"/>
              <a:gd name="connsiteY0" fmla="*/ 761 h 1545907"/>
              <a:gd name="connsiteX1" fmla="*/ 3775240 w 3895061"/>
              <a:gd name="connsiteY1" fmla="*/ 40014 h 1545907"/>
              <a:gd name="connsiteX2" fmla="*/ 3835127 w 3895061"/>
              <a:gd name="connsiteY2" fmla="*/ 453957 h 1545907"/>
              <a:gd name="connsiteX3" fmla="*/ 3895013 w 3895061"/>
              <a:gd name="connsiteY3" fmla="*/ 703749 h 1545907"/>
              <a:gd name="connsiteX4" fmla="*/ 3825145 w 3895061"/>
              <a:gd name="connsiteY4" fmla="*/ 982089 h 1545907"/>
              <a:gd name="connsiteX5" fmla="*/ 3825145 w 3895061"/>
              <a:gd name="connsiteY5" fmla="*/ 1424580 h 1545907"/>
              <a:gd name="connsiteX6" fmla="*/ 3675428 w 3895061"/>
              <a:gd name="connsiteY6" fmla="*/ 1474538 h 1545907"/>
              <a:gd name="connsiteX7" fmla="*/ 3306124 w 3895061"/>
              <a:gd name="connsiteY7" fmla="*/ 1510222 h 1545907"/>
              <a:gd name="connsiteX8" fmla="*/ 2717236 w 3895061"/>
              <a:gd name="connsiteY8" fmla="*/ 1488812 h 1545907"/>
              <a:gd name="connsiteX9" fmla="*/ 1948686 w 3895061"/>
              <a:gd name="connsiteY9" fmla="*/ 1545907 h 1545907"/>
              <a:gd name="connsiteX10" fmla="*/ 1210079 w 3895061"/>
              <a:gd name="connsiteY10" fmla="*/ 1488812 h 1545907"/>
              <a:gd name="connsiteX11" fmla="*/ 371661 w 3895061"/>
              <a:gd name="connsiteY11" fmla="*/ 1510222 h 1545907"/>
              <a:gd name="connsiteX12" fmla="*/ 42283 w 3895061"/>
              <a:gd name="connsiteY12" fmla="*/ 1467401 h 1545907"/>
              <a:gd name="connsiteX13" fmla="*/ 32301 w 3895061"/>
              <a:gd name="connsiteY13" fmla="*/ 1189060 h 1545907"/>
              <a:gd name="connsiteX14" fmla="*/ 2358 w 3895061"/>
              <a:gd name="connsiteY14" fmla="*/ 946405 h 1545907"/>
              <a:gd name="connsiteX15" fmla="*/ 102169 w 3895061"/>
              <a:gd name="connsiteY15" fmla="*/ 532463 h 1545907"/>
              <a:gd name="connsiteX16" fmla="*/ 72227 w 3895061"/>
              <a:gd name="connsiteY16" fmla="*/ 204164 h 1545907"/>
              <a:gd name="connsiteX17" fmla="*/ 172038 w 3895061"/>
              <a:gd name="connsiteY17" fmla="*/ 75699 h 1545907"/>
              <a:gd name="connsiteX18" fmla="*/ 760927 w 3895061"/>
              <a:gd name="connsiteY18" fmla="*/ 18604 h 1545907"/>
              <a:gd name="connsiteX19" fmla="*/ 1289929 w 3895061"/>
              <a:gd name="connsiteY19" fmla="*/ 75699 h 1545907"/>
              <a:gd name="connsiteX20" fmla="*/ 1828912 w 3895061"/>
              <a:gd name="connsiteY20" fmla="*/ 11466 h 1545907"/>
              <a:gd name="connsiteX21" fmla="*/ 2627405 w 3895061"/>
              <a:gd name="connsiteY21" fmla="*/ 61425 h 1545907"/>
              <a:gd name="connsiteX22" fmla="*/ 3236257 w 3895061"/>
              <a:gd name="connsiteY22" fmla="*/ 18604 h 1545907"/>
              <a:gd name="connsiteX23" fmla="*/ 3540059 w 3895061"/>
              <a:gd name="connsiteY23" fmla="*/ 761 h 1545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95061" h="1545907">
                <a:moveTo>
                  <a:pt x="3540059" y="761"/>
                </a:moveTo>
                <a:cubicBezTo>
                  <a:pt x="3638415" y="-2510"/>
                  <a:pt x="3725335" y="3734"/>
                  <a:pt x="3775240" y="40014"/>
                </a:cubicBezTo>
                <a:cubicBezTo>
                  <a:pt x="3875051" y="112573"/>
                  <a:pt x="3815164" y="343334"/>
                  <a:pt x="3835127" y="453957"/>
                </a:cubicBezTo>
                <a:cubicBezTo>
                  <a:pt x="3855089" y="564579"/>
                  <a:pt x="3896677" y="615727"/>
                  <a:pt x="3895013" y="703749"/>
                </a:cubicBezTo>
                <a:cubicBezTo>
                  <a:pt x="3893350" y="791771"/>
                  <a:pt x="3836790" y="861951"/>
                  <a:pt x="3825145" y="982089"/>
                </a:cubicBezTo>
                <a:cubicBezTo>
                  <a:pt x="3813500" y="1102228"/>
                  <a:pt x="3850098" y="1342505"/>
                  <a:pt x="3825145" y="1424580"/>
                </a:cubicBezTo>
                <a:cubicBezTo>
                  <a:pt x="3800192" y="1506654"/>
                  <a:pt x="3761931" y="1460264"/>
                  <a:pt x="3675428" y="1474538"/>
                </a:cubicBezTo>
                <a:cubicBezTo>
                  <a:pt x="3588924" y="1488812"/>
                  <a:pt x="3465823" y="1507844"/>
                  <a:pt x="3306124" y="1510222"/>
                </a:cubicBezTo>
                <a:cubicBezTo>
                  <a:pt x="3146426" y="1512601"/>
                  <a:pt x="2943475" y="1482865"/>
                  <a:pt x="2717236" y="1488812"/>
                </a:cubicBezTo>
                <a:cubicBezTo>
                  <a:pt x="2490997" y="1494759"/>
                  <a:pt x="2199879" y="1545907"/>
                  <a:pt x="1948686" y="1545907"/>
                </a:cubicBezTo>
                <a:cubicBezTo>
                  <a:pt x="1697494" y="1545907"/>
                  <a:pt x="1472917" y="1494759"/>
                  <a:pt x="1210079" y="1488812"/>
                </a:cubicBezTo>
                <a:cubicBezTo>
                  <a:pt x="947241" y="1482865"/>
                  <a:pt x="566294" y="1513791"/>
                  <a:pt x="371661" y="1510222"/>
                </a:cubicBezTo>
                <a:cubicBezTo>
                  <a:pt x="177028" y="1506654"/>
                  <a:pt x="98842" y="1520928"/>
                  <a:pt x="42283" y="1467401"/>
                </a:cubicBezTo>
                <a:cubicBezTo>
                  <a:pt x="-14277" y="1413874"/>
                  <a:pt x="38955" y="1275893"/>
                  <a:pt x="32301" y="1189060"/>
                </a:cubicBezTo>
                <a:cubicBezTo>
                  <a:pt x="25647" y="1102228"/>
                  <a:pt x="-9287" y="1055837"/>
                  <a:pt x="2358" y="946405"/>
                </a:cubicBezTo>
                <a:cubicBezTo>
                  <a:pt x="14003" y="836972"/>
                  <a:pt x="90524" y="656170"/>
                  <a:pt x="102169" y="532463"/>
                </a:cubicBezTo>
                <a:cubicBezTo>
                  <a:pt x="113814" y="408756"/>
                  <a:pt x="65573" y="276723"/>
                  <a:pt x="72227" y="204164"/>
                </a:cubicBezTo>
                <a:cubicBezTo>
                  <a:pt x="78880" y="131605"/>
                  <a:pt x="57255" y="106625"/>
                  <a:pt x="172038" y="75699"/>
                </a:cubicBezTo>
                <a:cubicBezTo>
                  <a:pt x="286821" y="44772"/>
                  <a:pt x="574612" y="18604"/>
                  <a:pt x="760927" y="18604"/>
                </a:cubicBezTo>
                <a:cubicBezTo>
                  <a:pt x="947241" y="18604"/>
                  <a:pt x="1111932" y="76888"/>
                  <a:pt x="1289929" y="75699"/>
                </a:cubicBezTo>
                <a:cubicBezTo>
                  <a:pt x="1467927" y="74509"/>
                  <a:pt x="1606000" y="13845"/>
                  <a:pt x="1828912" y="11466"/>
                </a:cubicBezTo>
                <a:cubicBezTo>
                  <a:pt x="2051824" y="9088"/>
                  <a:pt x="2392847" y="60236"/>
                  <a:pt x="2627405" y="61425"/>
                </a:cubicBezTo>
                <a:cubicBezTo>
                  <a:pt x="2861962" y="62614"/>
                  <a:pt x="3044951" y="22172"/>
                  <a:pt x="3236257" y="18604"/>
                </a:cubicBezTo>
                <a:cubicBezTo>
                  <a:pt x="3331910" y="16820"/>
                  <a:pt x="3441703" y="4032"/>
                  <a:pt x="3540059" y="761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6609908" y="1626780"/>
            <a:ext cx="3895061" cy="1545907"/>
          </a:xfrm>
          <a:custGeom>
            <a:avLst/>
            <a:gdLst>
              <a:gd name="connsiteX0" fmla="*/ 3540059 w 3895061"/>
              <a:gd name="connsiteY0" fmla="*/ 761 h 1545907"/>
              <a:gd name="connsiteX1" fmla="*/ 3775240 w 3895061"/>
              <a:gd name="connsiteY1" fmla="*/ 40014 h 1545907"/>
              <a:gd name="connsiteX2" fmla="*/ 3835127 w 3895061"/>
              <a:gd name="connsiteY2" fmla="*/ 453957 h 1545907"/>
              <a:gd name="connsiteX3" fmla="*/ 3895013 w 3895061"/>
              <a:gd name="connsiteY3" fmla="*/ 703749 h 1545907"/>
              <a:gd name="connsiteX4" fmla="*/ 3825145 w 3895061"/>
              <a:gd name="connsiteY4" fmla="*/ 982089 h 1545907"/>
              <a:gd name="connsiteX5" fmla="*/ 3825145 w 3895061"/>
              <a:gd name="connsiteY5" fmla="*/ 1424580 h 1545907"/>
              <a:gd name="connsiteX6" fmla="*/ 3675428 w 3895061"/>
              <a:gd name="connsiteY6" fmla="*/ 1474538 h 1545907"/>
              <a:gd name="connsiteX7" fmla="*/ 3306124 w 3895061"/>
              <a:gd name="connsiteY7" fmla="*/ 1510222 h 1545907"/>
              <a:gd name="connsiteX8" fmla="*/ 2717236 w 3895061"/>
              <a:gd name="connsiteY8" fmla="*/ 1488812 h 1545907"/>
              <a:gd name="connsiteX9" fmla="*/ 1948686 w 3895061"/>
              <a:gd name="connsiteY9" fmla="*/ 1545907 h 1545907"/>
              <a:gd name="connsiteX10" fmla="*/ 1210079 w 3895061"/>
              <a:gd name="connsiteY10" fmla="*/ 1488812 h 1545907"/>
              <a:gd name="connsiteX11" fmla="*/ 371661 w 3895061"/>
              <a:gd name="connsiteY11" fmla="*/ 1510222 h 1545907"/>
              <a:gd name="connsiteX12" fmla="*/ 42283 w 3895061"/>
              <a:gd name="connsiteY12" fmla="*/ 1467401 h 1545907"/>
              <a:gd name="connsiteX13" fmla="*/ 32301 w 3895061"/>
              <a:gd name="connsiteY13" fmla="*/ 1189060 h 1545907"/>
              <a:gd name="connsiteX14" fmla="*/ 2358 w 3895061"/>
              <a:gd name="connsiteY14" fmla="*/ 946405 h 1545907"/>
              <a:gd name="connsiteX15" fmla="*/ 102170 w 3895061"/>
              <a:gd name="connsiteY15" fmla="*/ 532463 h 1545907"/>
              <a:gd name="connsiteX16" fmla="*/ 72227 w 3895061"/>
              <a:gd name="connsiteY16" fmla="*/ 204164 h 1545907"/>
              <a:gd name="connsiteX17" fmla="*/ 172038 w 3895061"/>
              <a:gd name="connsiteY17" fmla="*/ 75699 h 1545907"/>
              <a:gd name="connsiteX18" fmla="*/ 760927 w 3895061"/>
              <a:gd name="connsiteY18" fmla="*/ 18604 h 1545907"/>
              <a:gd name="connsiteX19" fmla="*/ 1289929 w 3895061"/>
              <a:gd name="connsiteY19" fmla="*/ 75699 h 1545907"/>
              <a:gd name="connsiteX20" fmla="*/ 1828912 w 3895061"/>
              <a:gd name="connsiteY20" fmla="*/ 11466 h 1545907"/>
              <a:gd name="connsiteX21" fmla="*/ 2627405 w 3895061"/>
              <a:gd name="connsiteY21" fmla="*/ 61425 h 1545907"/>
              <a:gd name="connsiteX22" fmla="*/ 3236257 w 3895061"/>
              <a:gd name="connsiteY22" fmla="*/ 18604 h 1545907"/>
              <a:gd name="connsiteX23" fmla="*/ 3540059 w 3895061"/>
              <a:gd name="connsiteY23" fmla="*/ 761 h 1545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95061" h="1545907">
                <a:moveTo>
                  <a:pt x="3540059" y="761"/>
                </a:moveTo>
                <a:cubicBezTo>
                  <a:pt x="3638415" y="-2510"/>
                  <a:pt x="3725334" y="3734"/>
                  <a:pt x="3775240" y="40014"/>
                </a:cubicBezTo>
                <a:cubicBezTo>
                  <a:pt x="3875051" y="112573"/>
                  <a:pt x="3815164" y="343334"/>
                  <a:pt x="3835127" y="453957"/>
                </a:cubicBezTo>
                <a:cubicBezTo>
                  <a:pt x="3855089" y="564579"/>
                  <a:pt x="3896677" y="615727"/>
                  <a:pt x="3895013" y="703749"/>
                </a:cubicBezTo>
                <a:cubicBezTo>
                  <a:pt x="3893350" y="791771"/>
                  <a:pt x="3836790" y="861951"/>
                  <a:pt x="3825145" y="982089"/>
                </a:cubicBezTo>
                <a:cubicBezTo>
                  <a:pt x="3813500" y="1102228"/>
                  <a:pt x="3850097" y="1342505"/>
                  <a:pt x="3825145" y="1424580"/>
                </a:cubicBezTo>
                <a:cubicBezTo>
                  <a:pt x="3800192" y="1506654"/>
                  <a:pt x="3761931" y="1460264"/>
                  <a:pt x="3675428" y="1474538"/>
                </a:cubicBezTo>
                <a:cubicBezTo>
                  <a:pt x="3588924" y="1488812"/>
                  <a:pt x="3465823" y="1507844"/>
                  <a:pt x="3306124" y="1510222"/>
                </a:cubicBezTo>
                <a:cubicBezTo>
                  <a:pt x="3146425" y="1512601"/>
                  <a:pt x="2943475" y="1482865"/>
                  <a:pt x="2717236" y="1488812"/>
                </a:cubicBezTo>
                <a:cubicBezTo>
                  <a:pt x="2490997" y="1494759"/>
                  <a:pt x="2199879" y="1545907"/>
                  <a:pt x="1948686" y="1545907"/>
                </a:cubicBezTo>
                <a:cubicBezTo>
                  <a:pt x="1697494" y="1545907"/>
                  <a:pt x="1472917" y="1494759"/>
                  <a:pt x="1210079" y="1488812"/>
                </a:cubicBezTo>
                <a:cubicBezTo>
                  <a:pt x="947242" y="1482865"/>
                  <a:pt x="566294" y="1513791"/>
                  <a:pt x="371661" y="1510222"/>
                </a:cubicBezTo>
                <a:cubicBezTo>
                  <a:pt x="177028" y="1506654"/>
                  <a:pt x="98843" y="1520928"/>
                  <a:pt x="42283" y="1467401"/>
                </a:cubicBezTo>
                <a:cubicBezTo>
                  <a:pt x="-14277" y="1413874"/>
                  <a:pt x="38955" y="1275893"/>
                  <a:pt x="32301" y="1189060"/>
                </a:cubicBezTo>
                <a:cubicBezTo>
                  <a:pt x="25648" y="1102228"/>
                  <a:pt x="-9287" y="1055837"/>
                  <a:pt x="2358" y="946405"/>
                </a:cubicBezTo>
                <a:cubicBezTo>
                  <a:pt x="14003" y="836972"/>
                  <a:pt x="90525" y="656170"/>
                  <a:pt x="102170" y="532463"/>
                </a:cubicBezTo>
                <a:cubicBezTo>
                  <a:pt x="113815" y="408756"/>
                  <a:pt x="65573" y="276723"/>
                  <a:pt x="72227" y="204164"/>
                </a:cubicBezTo>
                <a:cubicBezTo>
                  <a:pt x="78880" y="131605"/>
                  <a:pt x="57255" y="106625"/>
                  <a:pt x="172038" y="75699"/>
                </a:cubicBezTo>
                <a:cubicBezTo>
                  <a:pt x="286821" y="44772"/>
                  <a:pt x="574612" y="18604"/>
                  <a:pt x="760927" y="18604"/>
                </a:cubicBezTo>
                <a:cubicBezTo>
                  <a:pt x="947242" y="18604"/>
                  <a:pt x="1111932" y="76888"/>
                  <a:pt x="1289929" y="75699"/>
                </a:cubicBezTo>
                <a:cubicBezTo>
                  <a:pt x="1467927" y="74509"/>
                  <a:pt x="1606000" y="13845"/>
                  <a:pt x="1828912" y="11466"/>
                </a:cubicBezTo>
                <a:cubicBezTo>
                  <a:pt x="2051824" y="9088"/>
                  <a:pt x="2392847" y="60236"/>
                  <a:pt x="2627405" y="61425"/>
                </a:cubicBezTo>
                <a:cubicBezTo>
                  <a:pt x="2861962" y="62614"/>
                  <a:pt x="3044951" y="22172"/>
                  <a:pt x="3236257" y="18604"/>
                </a:cubicBezTo>
                <a:cubicBezTo>
                  <a:pt x="3331910" y="16820"/>
                  <a:pt x="3441703" y="4032"/>
                  <a:pt x="3540059" y="761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1687033" y="4008474"/>
            <a:ext cx="3895061" cy="1545907"/>
          </a:xfrm>
          <a:custGeom>
            <a:avLst/>
            <a:gdLst>
              <a:gd name="connsiteX0" fmla="*/ 3540059 w 3895061"/>
              <a:gd name="connsiteY0" fmla="*/ 761 h 1545907"/>
              <a:gd name="connsiteX1" fmla="*/ 3775240 w 3895061"/>
              <a:gd name="connsiteY1" fmla="*/ 40014 h 1545907"/>
              <a:gd name="connsiteX2" fmla="*/ 3835127 w 3895061"/>
              <a:gd name="connsiteY2" fmla="*/ 453957 h 1545907"/>
              <a:gd name="connsiteX3" fmla="*/ 3895013 w 3895061"/>
              <a:gd name="connsiteY3" fmla="*/ 703749 h 1545907"/>
              <a:gd name="connsiteX4" fmla="*/ 3825145 w 3895061"/>
              <a:gd name="connsiteY4" fmla="*/ 982090 h 1545907"/>
              <a:gd name="connsiteX5" fmla="*/ 3825145 w 3895061"/>
              <a:gd name="connsiteY5" fmla="*/ 1424580 h 1545907"/>
              <a:gd name="connsiteX6" fmla="*/ 3675428 w 3895061"/>
              <a:gd name="connsiteY6" fmla="*/ 1474538 h 1545907"/>
              <a:gd name="connsiteX7" fmla="*/ 3306124 w 3895061"/>
              <a:gd name="connsiteY7" fmla="*/ 1510222 h 1545907"/>
              <a:gd name="connsiteX8" fmla="*/ 2717236 w 3895061"/>
              <a:gd name="connsiteY8" fmla="*/ 1488812 h 1545907"/>
              <a:gd name="connsiteX9" fmla="*/ 1948686 w 3895061"/>
              <a:gd name="connsiteY9" fmla="*/ 1545907 h 1545907"/>
              <a:gd name="connsiteX10" fmla="*/ 1210079 w 3895061"/>
              <a:gd name="connsiteY10" fmla="*/ 1488812 h 1545907"/>
              <a:gd name="connsiteX11" fmla="*/ 371661 w 3895061"/>
              <a:gd name="connsiteY11" fmla="*/ 1510222 h 1545907"/>
              <a:gd name="connsiteX12" fmla="*/ 42283 w 3895061"/>
              <a:gd name="connsiteY12" fmla="*/ 1467401 h 1545907"/>
              <a:gd name="connsiteX13" fmla="*/ 32301 w 3895061"/>
              <a:gd name="connsiteY13" fmla="*/ 1189060 h 1545907"/>
              <a:gd name="connsiteX14" fmla="*/ 2358 w 3895061"/>
              <a:gd name="connsiteY14" fmla="*/ 946405 h 1545907"/>
              <a:gd name="connsiteX15" fmla="*/ 102169 w 3895061"/>
              <a:gd name="connsiteY15" fmla="*/ 532463 h 1545907"/>
              <a:gd name="connsiteX16" fmla="*/ 72227 w 3895061"/>
              <a:gd name="connsiteY16" fmla="*/ 204164 h 1545907"/>
              <a:gd name="connsiteX17" fmla="*/ 172038 w 3895061"/>
              <a:gd name="connsiteY17" fmla="*/ 75699 h 1545907"/>
              <a:gd name="connsiteX18" fmla="*/ 760927 w 3895061"/>
              <a:gd name="connsiteY18" fmla="*/ 18604 h 1545907"/>
              <a:gd name="connsiteX19" fmla="*/ 1289929 w 3895061"/>
              <a:gd name="connsiteY19" fmla="*/ 75699 h 1545907"/>
              <a:gd name="connsiteX20" fmla="*/ 1828912 w 3895061"/>
              <a:gd name="connsiteY20" fmla="*/ 11466 h 1545907"/>
              <a:gd name="connsiteX21" fmla="*/ 2627405 w 3895061"/>
              <a:gd name="connsiteY21" fmla="*/ 61425 h 1545907"/>
              <a:gd name="connsiteX22" fmla="*/ 3236257 w 3895061"/>
              <a:gd name="connsiteY22" fmla="*/ 18604 h 1545907"/>
              <a:gd name="connsiteX23" fmla="*/ 3540059 w 3895061"/>
              <a:gd name="connsiteY23" fmla="*/ 761 h 1545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95061" h="1545907">
                <a:moveTo>
                  <a:pt x="3540059" y="761"/>
                </a:moveTo>
                <a:cubicBezTo>
                  <a:pt x="3638415" y="-2510"/>
                  <a:pt x="3725335" y="3735"/>
                  <a:pt x="3775240" y="40014"/>
                </a:cubicBezTo>
                <a:cubicBezTo>
                  <a:pt x="3875051" y="112573"/>
                  <a:pt x="3815164" y="343334"/>
                  <a:pt x="3835127" y="453957"/>
                </a:cubicBezTo>
                <a:cubicBezTo>
                  <a:pt x="3855089" y="564579"/>
                  <a:pt x="3896677" y="615727"/>
                  <a:pt x="3895013" y="703749"/>
                </a:cubicBezTo>
                <a:cubicBezTo>
                  <a:pt x="3893350" y="791771"/>
                  <a:pt x="3836790" y="861951"/>
                  <a:pt x="3825145" y="982090"/>
                </a:cubicBezTo>
                <a:cubicBezTo>
                  <a:pt x="3813500" y="1102228"/>
                  <a:pt x="3850098" y="1342505"/>
                  <a:pt x="3825145" y="1424580"/>
                </a:cubicBezTo>
                <a:cubicBezTo>
                  <a:pt x="3800192" y="1506654"/>
                  <a:pt x="3761931" y="1460264"/>
                  <a:pt x="3675428" y="1474538"/>
                </a:cubicBezTo>
                <a:cubicBezTo>
                  <a:pt x="3588924" y="1488812"/>
                  <a:pt x="3465823" y="1507844"/>
                  <a:pt x="3306124" y="1510222"/>
                </a:cubicBezTo>
                <a:cubicBezTo>
                  <a:pt x="3146426" y="1512601"/>
                  <a:pt x="2943475" y="1482865"/>
                  <a:pt x="2717236" y="1488812"/>
                </a:cubicBezTo>
                <a:cubicBezTo>
                  <a:pt x="2490997" y="1494759"/>
                  <a:pt x="2199879" y="1545907"/>
                  <a:pt x="1948686" y="1545907"/>
                </a:cubicBezTo>
                <a:cubicBezTo>
                  <a:pt x="1697494" y="1545907"/>
                  <a:pt x="1472917" y="1494759"/>
                  <a:pt x="1210079" y="1488812"/>
                </a:cubicBezTo>
                <a:cubicBezTo>
                  <a:pt x="947241" y="1482865"/>
                  <a:pt x="566294" y="1513791"/>
                  <a:pt x="371661" y="1510222"/>
                </a:cubicBezTo>
                <a:cubicBezTo>
                  <a:pt x="177028" y="1506654"/>
                  <a:pt x="98842" y="1520928"/>
                  <a:pt x="42283" y="1467401"/>
                </a:cubicBezTo>
                <a:cubicBezTo>
                  <a:pt x="-14277" y="1413874"/>
                  <a:pt x="38955" y="1275893"/>
                  <a:pt x="32301" y="1189060"/>
                </a:cubicBezTo>
                <a:cubicBezTo>
                  <a:pt x="25647" y="1102228"/>
                  <a:pt x="-9287" y="1055837"/>
                  <a:pt x="2358" y="946405"/>
                </a:cubicBezTo>
                <a:cubicBezTo>
                  <a:pt x="14003" y="836972"/>
                  <a:pt x="90524" y="656170"/>
                  <a:pt x="102169" y="532463"/>
                </a:cubicBezTo>
                <a:cubicBezTo>
                  <a:pt x="113814" y="408756"/>
                  <a:pt x="65573" y="276723"/>
                  <a:pt x="72227" y="204164"/>
                </a:cubicBezTo>
                <a:cubicBezTo>
                  <a:pt x="78880" y="131605"/>
                  <a:pt x="57255" y="106625"/>
                  <a:pt x="172038" y="75699"/>
                </a:cubicBezTo>
                <a:cubicBezTo>
                  <a:pt x="286821" y="44772"/>
                  <a:pt x="574612" y="18604"/>
                  <a:pt x="760927" y="18604"/>
                </a:cubicBezTo>
                <a:cubicBezTo>
                  <a:pt x="947241" y="18604"/>
                  <a:pt x="1111932" y="76888"/>
                  <a:pt x="1289929" y="75699"/>
                </a:cubicBezTo>
                <a:cubicBezTo>
                  <a:pt x="1467927" y="74509"/>
                  <a:pt x="1606000" y="13845"/>
                  <a:pt x="1828912" y="11466"/>
                </a:cubicBezTo>
                <a:cubicBezTo>
                  <a:pt x="2051824" y="9088"/>
                  <a:pt x="2392847" y="60236"/>
                  <a:pt x="2627405" y="61425"/>
                </a:cubicBezTo>
                <a:cubicBezTo>
                  <a:pt x="2861962" y="62614"/>
                  <a:pt x="3044951" y="22172"/>
                  <a:pt x="3236257" y="18604"/>
                </a:cubicBezTo>
                <a:cubicBezTo>
                  <a:pt x="3331910" y="16820"/>
                  <a:pt x="3441703" y="4032"/>
                  <a:pt x="3540059" y="761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6609908" y="4008474"/>
            <a:ext cx="3895061" cy="1545907"/>
          </a:xfrm>
          <a:custGeom>
            <a:avLst/>
            <a:gdLst>
              <a:gd name="connsiteX0" fmla="*/ 3540059 w 3895061"/>
              <a:gd name="connsiteY0" fmla="*/ 761 h 1545907"/>
              <a:gd name="connsiteX1" fmla="*/ 3775240 w 3895061"/>
              <a:gd name="connsiteY1" fmla="*/ 40014 h 1545907"/>
              <a:gd name="connsiteX2" fmla="*/ 3835127 w 3895061"/>
              <a:gd name="connsiteY2" fmla="*/ 453957 h 1545907"/>
              <a:gd name="connsiteX3" fmla="*/ 3895013 w 3895061"/>
              <a:gd name="connsiteY3" fmla="*/ 703749 h 1545907"/>
              <a:gd name="connsiteX4" fmla="*/ 3825145 w 3895061"/>
              <a:gd name="connsiteY4" fmla="*/ 982090 h 1545907"/>
              <a:gd name="connsiteX5" fmla="*/ 3825145 w 3895061"/>
              <a:gd name="connsiteY5" fmla="*/ 1424580 h 1545907"/>
              <a:gd name="connsiteX6" fmla="*/ 3675428 w 3895061"/>
              <a:gd name="connsiteY6" fmla="*/ 1474538 h 1545907"/>
              <a:gd name="connsiteX7" fmla="*/ 3306124 w 3895061"/>
              <a:gd name="connsiteY7" fmla="*/ 1510222 h 1545907"/>
              <a:gd name="connsiteX8" fmla="*/ 2717236 w 3895061"/>
              <a:gd name="connsiteY8" fmla="*/ 1488812 h 1545907"/>
              <a:gd name="connsiteX9" fmla="*/ 1948686 w 3895061"/>
              <a:gd name="connsiteY9" fmla="*/ 1545907 h 1545907"/>
              <a:gd name="connsiteX10" fmla="*/ 1210079 w 3895061"/>
              <a:gd name="connsiteY10" fmla="*/ 1488812 h 1545907"/>
              <a:gd name="connsiteX11" fmla="*/ 371661 w 3895061"/>
              <a:gd name="connsiteY11" fmla="*/ 1510222 h 1545907"/>
              <a:gd name="connsiteX12" fmla="*/ 42283 w 3895061"/>
              <a:gd name="connsiteY12" fmla="*/ 1467401 h 1545907"/>
              <a:gd name="connsiteX13" fmla="*/ 32301 w 3895061"/>
              <a:gd name="connsiteY13" fmla="*/ 1189060 h 1545907"/>
              <a:gd name="connsiteX14" fmla="*/ 2358 w 3895061"/>
              <a:gd name="connsiteY14" fmla="*/ 946405 h 1545907"/>
              <a:gd name="connsiteX15" fmla="*/ 102170 w 3895061"/>
              <a:gd name="connsiteY15" fmla="*/ 532463 h 1545907"/>
              <a:gd name="connsiteX16" fmla="*/ 72227 w 3895061"/>
              <a:gd name="connsiteY16" fmla="*/ 204164 h 1545907"/>
              <a:gd name="connsiteX17" fmla="*/ 172038 w 3895061"/>
              <a:gd name="connsiteY17" fmla="*/ 75699 h 1545907"/>
              <a:gd name="connsiteX18" fmla="*/ 760927 w 3895061"/>
              <a:gd name="connsiteY18" fmla="*/ 18604 h 1545907"/>
              <a:gd name="connsiteX19" fmla="*/ 1289929 w 3895061"/>
              <a:gd name="connsiteY19" fmla="*/ 75699 h 1545907"/>
              <a:gd name="connsiteX20" fmla="*/ 1828912 w 3895061"/>
              <a:gd name="connsiteY20" fmla="*/ 11466 h 1545907"/>
              <a:gd name="connsiteX21" fmla="*/ 2627405 w 3895061"/>
              <a:gd name="connsiteY21" fmla="*/ 61425 h 1545907"/>
              <a:gd name="connsiteX22" fmla="*/ 3236257 w 3895061"/>
              <a:gd name="connsiteY22" fmla="*/ 18604 h 1545907"/>
              <a:gd name="connsiteX23" fmla="*/ 3540059 w 3895061"/>
              <a:gd name="connsiteY23" fmla="*/ 761 h 1545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95061" h="1545907">
                <a:moveTo>
                  <a:pt x="3540059" y="761"/>
                </a:moveTo>
                <a:cubicBezTo>
                  <a:pt x="3638415" y="-2510"/>
                  <a:pt x="3725334" y="3735"/>
                  <a:pt x="3775240" y="40014"/>
                </a:cubicBezTo>
                <a:cubicBezTo>
                  <a:pt x="3875051" y="112573"/>
                  <a:pt x="3815164" y="343334"/>
                  <a:pt x="3835127" y="453957"/>
                </a:cubicBezTo>
                <a:cubicBezTo>
                  <a:pt x="3855089" y="564579"/>
                  <a:pt x="3896677" y="615727"/>
                  <a:pt x="3895013" y="703749"/>
                </a:cubicBezTo>
                <a:cubicBezTo>
                  <a:pt x="3893350" y="791771"/>
                  <a:pt x="3836790" y="861951"/>
                  <a:pt x="3825145" y="982090"/>
                </a:cubicBezTo>
                <a:cubicBezTo>
                  <a:pt x="3813500" y="1102228"/>
                  <a:pt x="3850097" y="1342505"/>
                  <a:pt x="3825145" y="1424580"/>
                </a:cubicBezTo>
                <a:cubicBezTo>
                  <a:pt x="3800192" y="1506654"/>
                  <a:pt x="3761931" y="1460264"/>
                  <a:pt x="3675428" y="1474538"/>
                </a:cubicBezTo>
                <a:cubicBezTo>
                  <a:pt x="3588924" y="1488812"/>
                  <a:pt x="3465823" y="1507844"/>
                  <a:pt x="3306124" y="1510222"/>
                </a:cubicBezTo>
                <a:cubicBezTo>
                  <a:pt x="3146425" y="1512601"/>
                  <a:pt x="2943475" y="1482865"/>
                  <a:pt x="2717236" y="1488812"/>
                </a:cubicBezTo>
                <a:cubicBezTo>
                  <a:pt x="2490997" y="1494759"/>
                  <a:pt x="2199879" y="1545907"/>
                  <a:pt x="1948686" y="1545907"/>
                </a:cubicBezTo>
                <a:cubicBezTo>
                  <a:pt x="1697494" y="1545907"/>
                  <a:pt x="1472917" y="1494759"/>
                  <a:pt x="1210079" y="1488812"/>
                </a:cubicBezTo>
                <a:cubicBezTo>
                  <a:pt x="947242" y="1482865"/>
                  <a:pt x="566294" y="1513791"/>
                  <a:pt x="371661" y="1510222"/>
                </a:cubicBezTo>
                <a:cubicBezTo>
                  <a:pt x="177028" y="1506654"/>
                  <a:pt x="98843" y="1520928"/>
                  <a:pt x="42283" y="1467401"/>
                </a:cubicBezTo>
                <a:cubicBezTo>
                  <a:pt x="-14277" y="1413874"/>
                  <a:pt x="38955" y="1275893"/>
                  <a:pt x="32301" y="1189060"/>
                </a:cubicBezTo>
                <a:cubicBezTo>
                  <a:pt x="25648" y="1102228"/>
                  <a:pt x="-9287" y="1055837"/>
                  <a:pt x="2358" y="946405"/>
                </a:cubicBezTo>
                <a:cubicBezTo>
                  <a:pt x="14003" y="836972"/>
                  <a:pt x="90525" y="656170"/>
                  <a:pt x="102170" y="532463"/>
                </a:cubicBezTo>
                <a:cubicBezTo>
                  <a:pt x="113815" y="408756"/>
                  <a:pt x="65573" y="276723"/>
                  <a:pt x="72227" y="204164"/>
                </a:cubicBezTo>
                <a:cubicBezTo>
                  <a:pt x="78880" y="131605"/>
                  <a:pt x="57255" y="106625"/>
                  <a:pt x="172038" y="75699"/>
                </a:cubicBezTo>
                <a:cubicBezTo>
                  <a:pt x="286821" y="44772"/>
                  <a:pt x="574612" y="18604"/>
                  <a:pt x="760927" y="18604"/>
                </a:cubicBezTo>
                <a:cubicBezTo>
                  <a:pt x="947242" y="18604"/>
                  <a:pt x="1111932" y="76888"/>
                  <a:pt x="1289929" y="75699"/>
                </a:cubicBezTo>
                <a:cubicBezTo>
                  <a:pt x="1467927" y="74509"/>
                  <a:pt x="1606000" y="13845"/>
                  <a:pt x="1828912" y="11466"/>
                </a:cubicBezTo>
                <a:cubicBezTo>
                  <a:pt x="2051824" y="9088"/>
                  <a:pt x="2392847" y="60236"/>
                  <a:pt x="2627405" y="61425"/>
                </a:cubicBezTo>
                <a:cubicBezTo>
                  <a:pt x="2861962" y="62614"/>
                  <a:pt x="3044951" y="22172"/>
                  <a:pt x="3236257" y="18604"/>
                </a:cubicBezTo>
                <a:cubicBezTo>
                  <a:pt x="3331910" y="16820"/>
                  <a:pt x="3441703" y="4032"/>
                  <a:pt x="3540059" y="761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3271063"/>
      </p:ext>
    </p:extLst>
  </p:cSld>
  <p:clrMapOvr>
    <a:masterClrMapping/>
  </p:clrMapOvr>
  <p:transition spd="slow" advTm="200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1481595"/>
      </p:ext>
    </p:extLst>
  </p:cSld>
  <p:clrMapOvr>
    <a:masterClrMapping/>
  </p:clrMapOvr>
  <p:transition spd="slow" advTm="200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980354532"/>
      </p:ext>
    </p:extLst>
  </p:cSld>
  <p:clrMapOvr>
    <a:masterClrMapping/>
  </p:clrMapOvr>
  <p:transition spd="slow" advTm="200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8"/>
          <a:srcRect t="15951" b="15951"/>
          <a:stretch/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0870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0" r:id="rId2"/>
    <p:sldLayoutId id="2147483664" r:id="rId3"/>
    <p:sldLayoutId id="2147483663" r:id="rId4"/>
    <p:sldLayoutId id="2147483659" r:id="rId5"/>
    <p:sldLayoutId id="2147483662" r:id="rId6"/>
  </p:sldLayoutIdLst>
  <p:transition spd="slow" advTm="2000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openxmlformats.org/officeDocument/2006/relationships/tags" Target="../tags/tag2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odelscope.cn/studios/damo/chinese_clip_applications/summary" TargetMode="External"/><Relationship Id="rId5" Type="http://schemas.openxmlformats.org/officeDocument/2006/relationships/hyperlink" Target="https://github.com/OFA-Sys/Chinese-CLIP" TargetMode="Externa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/>
          <p:cNvSpPr txBox="1"/>
          <p:nvPr/>
        </p:nvSpPr>
        <p:spPr>
          <a:xfrm>
            <a:off x="2060916" y="1981049"/>
            <a:ext cx="80486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1" u="none" strike="noStrike" kern="1200" cap="none" spc="0" normalizeH="0" baseline="0" noProof="0" dirty="0">
                <a:ln>
                  <a:noFill/>
                </a:ln>
                <a:solidFill>
                  <a:srgbClr val="404F64"/>
                </a:solidFill>
                <a:effectLst/>
                <a:uLnTx/>
                <a:uFillTx/>
                <a:latin typeface="雅痞-简" pitchFamily="2" charset="-122"/>
                <a:ea typeface="雅痞-简" pitchFamily="2" charset="-122"/>
              </a:rPr>
              <a:t>CLIP</a:t>
            </a:r>
            <a:r>
              <a:rPr kumimoji="0" lang="zh-CN" altLang="en-US" sz="7200" b="1" u="none" strike="noStrike" kern="1200" cap="none" spc="0" normalizeH="0" baseline="0" noProof="0" dirty="0">
                <a:ln>
                  <a:noFill/>
                </a:ln>
                <a:solidFill>
                  <a:srgbClr val="404F64"/>
                </a:solidFill>
                <a:effectLst/>
                <a:uLnTx/>
                <a:uFillTx/>
                <a:latin typeface="雅痞-简" pitchFamily="2" charset="-122"/>
                <a:ea typeface="雅痞-简" pitchFamily="2" charset="-122"/>
              </a:rPr>
              <a:t>模型</a:t>
            </a:r>
          </a:p>
        </p:txBody>
      </p:sp>
      <p:sp>
        <p:nvSpPr>
          <p:cNvPr id="2" name="思想气泡: 云 1"/>
          <p:cNvSpPr/>
          <p:nvPr/>
        </p:nvSpPr>
        <p:spPr>
          <a:xfrm>
            <a:off x="8176047" y="815454"/>
            <a:ext cx="1253703" cy="923605"/>
          </a:xfrm>
          <a:prstGeom prst="cloudCallout">
            <a:avLst>
              <a:gd name="adj1" fmla="val -41183"/>
              <a:gd name="adj2" fmla="val 64014"/>
            </a:avLst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任意多边形: 形状 4"/>
          <p:cNvSpPr/>
          <p:nvPr/>
        </p:nvSpPr>
        <p:spPr>
          <a:xfrm>
            <a:off x="3182257" y="3205402"/>
            <a:ext cx="5820229" cy="190941"/>
          </a:xfrm>
          <a:custGeom>
            <a:avLst/>
            <a:gdLst>
              <a:gd name="connsiteX0" fmla="*/ 0 w 5820229"/>
              <a:gd name="connsiteY0" fmla="*/ 103855 h 190941"/>
              <a:gd name="connsiteX1" fmla="*/ 943429 w 5820229"/>
              <a:gd name="connsiteY1" fmla="*/ 2255 h 190941"/>
              <a:gd name="connsiteX2" fmla="*/ 2046514 w 5820229"/>
              <a:gd name="connsiteY2" fmla="*/ 190941 h 190941"/>
              <a:gd name="connsiteX3" fmla="*/ 3570514 w 5820229"/>
              <a:gd name="connsiteY3" fmla="*/ 2255 h 190941"/>
              <a:gd name="connsiteX4" fmla="*/ 4644572 w 5820229"/>
              <a:gd name="connsiteY4" fmla="*/ 161912 h 190941"/>
              <a:gd name="connsiteX5" fmla="*/ 5820229 w 5820229"/>
              <a:gd name="connsiteY5" fmla="*/ 31284 h 19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20229" h="190941">
                <a:moveTo>
                  <a:pt x="0" y="103855"/>
                </a:moveTo>
                <a:cubicBezTo>
                  <a:pt x="301171" y="45798"/>
                  <a:pt x="602343" y="-12259"/>
                  <a:pt x="943429" y="2255"/>
                </a:cubicBezTo>
                <a:cubicBezTo>
                  <a:pt x="1284515" y="16769"/>
                  <a:pt x="1608667" y="190941"/>
                  <a:pt x="2046514" y="190941"/>
                </a:cubicBezTo>
                <a:cubicBezTo>
                  <a:pt x="2484361" y="190941"/>
                  <a:pt x="3137504" y="7093"/>
                  <a:pt x="3570514" y="2255"/>
                </a:cubicBezTo>
                <a:cubicBezTo>
                  <a:pt x="4003524" y="-2583"/>
                  <a:pt x="4269620" y="157074"/>
                  <a:pt x="4644572" y="161912"/>
                </a:cubicBezTo>
                <a:cubicBezTo>
                  <a:pt x="5019524" y="166750"/>
                  <a:pt x="5419876" y="99017"/>
                  <a:pt x="5820229" y="31284"/>
                </a:cubicBezTo>
              </a:path>
            </a:pathLst>
          </a:custGeom>
          <a:noFill/>
          <a:ln w="28575" cap="rnd">
            <a:solidFill>
              <a:schemeClr val="accent1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3094827" y="3510563"/>
            <a:ext cx="59808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>
              <a:defRPr/>
            </a:pPr>
            <a:r>
              <a:rPr lang="en-US" altLang="zh-CN" sz="2000" b="1" dirty="0">
                <a:latin typeface="Segoe UI Black" panose="020B0A02040204020203" pitchFamily="34" charset="0"/>
                <a:ea typeface="Segoe UI Black" panose="020B0A02040204020203" pitchFamily="34" charset="0"/>
              </a:rPr>
              <a:t>Contrastive Language-Image Pre-training</a:t>
            </a:r>
            <a:endParaRPr kumimoji="0" lang="zh-CN" altLang="en-US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Segoe UI Black" panose="020B0A02040204020203" pitchFamily="34" charset="0"/>
              <a:ea typeface="等线" panose="02010600030101010101" pitchFamily="2" charset="-122"/>
            </a:endParaRPr>
          </a:p>
        </p:txBody>
      </p:sp>
      <p:sp>
        <p:nvSpPr>
          <p:cNvPr id="27" name="student-graduation-cap-shape_52041"/>
          <p:cNvSpPr>
            <a:spLocks noChangeAspect="1"/>
          </p:cNvSpPr>
          <p:nvPr/>
        </p:nvSpPr>
        <p:spPr bwMode="auto">
          <a:xfrm>
            <a:off x="3764926" y="4577945"/>
            <a:ext cx="290672" cy="350126"/>
          </a:xfrm>
          <a:custGeom>
            <a:avLst/>
            <a:gdLst>
              <a:gd name="connsiteX0" fmla="*/ 56671 w 279400"/>
              <a:gd name="connsiteY0" fmla="*/ 192087 h 336550"/>
              <a:gd name="connsiteX1" fmla="*/ 224047 w 279400"/>
              <a:gd name="connsiteY1" fmla="*/ 192087 h 336550"/>
              <a:gd name="connsiteX2" fmla="*/ 279400 w 279400"/>
              <a:gd name="connsiteY2" fmla="*/ 247752 h 336550"/>
              <a:gd name="connsiteX3" fmla="*/ 279400 w 279400"/>
              <a:gd name="connsiteY3" fmla="*/ 336550 h 336550"/>
              <a:gd name="connsiteX4" fmla="*/ 176602 w 279400"/>
              <a:gd name="connsiteY4" fmla="*/ 336550 h 336550"/>
              <a:gd name="connsiteX5" fmla="*/ 158151 w 279400"/>
              <a:gd name="connsiteY5" fmla="*/ 245101 h 336550"/>
              <a:gd name="connsiteX6" fmla="*/ 151562 w 279400"/>
              <a:gd name="connsiteY6" fmla="*/ 239800 h 336550"/>
              <a:gd name="connsiteX7" fmla="*/ 167377 w 279400"/>
              <a:gd name="connsiteY7" fmla="*/ 213293 h 336550"/>
              <a:gd name="connsiteX8" fmla="*/ 167377 w 279400"/>
              <a:gd name="connsiteY8" fmla="*/ 209317 h 336550"/>
              <a:gd name="connsiteX9" fmla="*/ 163423 w 279400"/>
              <a:gd name="connsiteY9" fmla="*/ 207991 h 336550"/>
              <a:gd name="connsiteX10" fmla="*/ 121249 w 279400"/>
              <a:gd name="connsiteY10" fmla="*/ 207991 h 336550"/>
              <a:gd name="connsiteX11" fmla="*/ 118613 w 279400"/>
              <a:gd name="connsiteY11" fmla="*/ 209317 h 336550"/>
              <a:gd name="connsiteX12" fmla="*/ 118613 w 279400"/>
              <a:gd name="connsiteY12" fmla="*/ 213293 h 336550"/>
              <a:gd name="connsiteX13" fmla="*/ 134429 w 279400"/>
              <a:gd name="connsiteY13" fmla="*/ 239800 h 336550"/>
              <a:gd name="connsiteX14" fmla="*/ 126521 w 279400"/>
              <a:gd name="connsiteY14" fmla="*/ 245101 h 336550"/>
              <a:gd name="connsiteX15" fmla="*/ 110706 w 279400"/>
              <a:gd name="connsiteY15" fmla="*/ 336550 h 336550"/>
              <a:gd name="connsiteX16" fmla="*/ 0 w 279400"/>
              <a:gd name="connsiteY16" fmla="*/ 336550 h 336550"/>
              <a:gd name="connsiteX17" fmla="*/ 0 w 279400"/>
              <a:gd name="connsiteY17" fmla="*/ 247752 h 336550"/>
              <a:gd name="connsiteX18" fmla="*/ 56671 w 279400"/>
              <a:gd name="connsiteY18" fmla="*/ 192087 h 336550"/>
              <a:gd name="connsiteX19" fmla="*/ 138907 w 279400"/>
              <a:gd name="connsiteY19" fmla="*/ 0 h 336550"/>
              <a:gd name="connsiteX20" fmla="*/ 219076 w 279400"/>
              <a:gd name="connsiteY20" fmla="*/ 80169 h 336550"/>
              <a:gd name="connsiteX21" fmla="*/ 138907 w 279400"/>
              <a:gd name="connsiteY21" fmla="*/ 160338 h 336550"/>
              <a:gd name="connsiteX22" fmla="*/ 58738 w 279400"/>
              <a:gd name="connsiteY22" fmla="*/ 80169 h 336550"/>
              <a:gd name="connsiteX23" fmla="*/ 138907 w 279400"/>
              <a:gd name="connsiteY23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79400" h="336550">
                <a:moveTo>
                  <a:pt x="56671" y="192087"/>
                </a:moveTo>
                <a:cubicBezTo>
                  <a:pt x="56671" y="192087"/>
                  <a:pt x="56671" y="192087"/>
                  <a:pt x="224047" y="192087"/>
                </a:cubicBezTo>
                <a:cubicBezTo>
                  <a:pt x="254360" y="192087"/>
                  <a:pt x="279400" y="217269"/>
                  <a:pt x="279400" y="247752"/>
                </a:cubicBezTo>
                <a:cubicBezTo>
                  <a:pt x="279400" y="247752"/>
                  <a:pt x="279400" y="247752"/>
                  <a:pt x="279400" y="336550"/>
                </a:cubicBezTo>
                <a:cubicBezTo>
                  <a:pt x="279400" y="336550"/>
                  <a:pt x="279400" y="336550"/>
                  <a:pt x="176602" y="336550"/>
                </a:cubicBezTo>
                <a:cubicBezTo>
                  <a:pt x="176602" y="336550"/>
                  <a:pt x="176602" y="336550"/>
                  <a:pt x="158151" y="245101"/>
                </a:cubicBezTo>
                <a:cubicBezTo>
                  <a:pt x="158151" y="242450"/>
                  <a:pt x="154197" y="239800"/>
                  <a:pt x="151562" y="239800"/>
                </a:cubicBezTo>
                <a:cubicBezTo>
                  <a:pt x="151562" y="239800"/>
                  <a:pt x="151562" y="239800"/>
                  <a:pt x="167377" y="213293"/>
                </a:cubicBezTo>
                <a:cubicBezTo>
                  <a:pt x="167377" y="211967"/>
                  <a:pt x="167377" y="210642"/>
                  <a:pt x="167377" y="209317"/>
                </a:cubicBezTo>
                <a:cubicBezTo>
                  <a:pt x="166059" y="207991"/>
                  <a:pt x="164741" y="207991"/>
                  <a:pt x="163423" y="207991"/>
                </a:cubicBezTo>
                <a:cubicBezTo>
                  <a:pt x="163423" y="207991"/>
                  <a:pt x="163423" y="207991"/>
                  <a:pt x="121249" y="207991"/>
                </a:cubicBezTo>
                <a:cubicBezTo>
                  <a:pt x="119931" y="207991"/>
                  <a:pt x="118613" y="207991"/>
                  <a:pt x="118613" y="209317"/>
                </a:cubicBezTo>
                <a:cubicBezTo>
                  <a:pt x="117296" y="210642"/>
                  <a:pt x="117296" y="211967"/>
                  <a:pt x="118613" y="213293"/>
                </a:cubicBezTo>
                <a:cubicBezTo>
                  <a:pt x="118613" y="213293"/>
                  <a:pt x="118613" y="213293"/>
                  <a:pt x="134429" y="239800"/>
                </a:cubicBezTo>
                <a:cubicBezTo>
                  <a:pt x="130475" y="239800"/>
                  <a:pt x="127839" y="242450"/>
                  <a:pt x="126521" y="245101"/>
                </a:cubicBezTo>
                <a:cubicBezTo>
                  <a:pt x="126521" y="245101"/>
                  <a:pt x="126521" y="245101"/>
                  <a:pt x="110706" y="336550"/>
                </a:cubicBezTo>
                <a:cubicBezTo>
                  <a:pt x="110706" y="336550"/>
                  <a:pt x="110706" y="336550"/>
                  <a:pt x="0" y="336550"/>
                </a:cubicBezTo>
                <a:cubicBezTo>
                  <a:pt x="0" y="336550"/>
                  <a:pt x="0" y="336550"/>
                  <a:pt x="0" y="247752"/>
                </a:cubicBezTo>
                <a:cubicBezTo>
                  <a:pt x="0" y="217269"/>
                  <a:pt x="25040" y="192087"/>
                  <a:pt x="56671" y="192087"/>
                </a:cubicBezTo>
                <a:close/>
                <a:moveTo>
                  <a:pt x="138907" y="0"/>
                </a:moveTo>
                <a:cubicBezTo>
                  <a:pt x="183183" y="0"/>
                  <a:pt x="219076" y="35893"/>
                  <a:pt x="219076" y="80169"/>
                </a:cubicBezTo>
                <a:cubicBezTo>
                  <a:pt x="219076" y="124445"/>
                  <a:pt x="183183" y="160338"/>
                  <a:pt x="138907" y="160338"/>
                </a:cubicBezTo>
                <a:cubicBezTo>
                  <a:pt x="94631" y="160338"/>
                  <a:pt x="58738" y="124445"/>
                  <a:pt x="58738" y="80169"/>
                </a:cubicBezTo>
                <a:cubicBezTo>
                  <a:pt x="58738" y="35893"/>
                  <a:pt x="94631" y="0"/>
                  <a:pt x="138907" y="0"/>
                </a:cubicBez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4221964" y="4577944"/>
            <a:ext cx="25481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1600" b="1" dirty="0">
                <a:solidFill>
                  <a:srgbClr val="404F64"/>
                </a:solidFill>
                <a:latin typeface="雅痞-简" pitchFamily="2" charset="-122"/>
                <a:ea typeface="雅痞-简" pitchFamily="2" charset="-122"/>
              </a:rPr>
              <a:t>曹康杰</a:t>
            </a:r>
          </a:p>
        </p:txBody>
      </p:sp>
      <p:sp>
        <p:nvSpPr>
          <p:cNvPr id="22" name="student-graduation-cap-shape_52041"/>
          <p:cNvSpPr>
            <a:spLocks noChangeAspect="1"/>
          </p:cNvSpPr>
          <p:nvPr/>
        </p:nvSpPr>
        <p:spPr bwMode="auto">
          <a:xfrm>
            <a:off x="6580143" y="4579590"/>
            <a:ext cx="350126" cy="346838"/>
          </a:xfrm>
          <a:custGeom>
            <a:avLst/>
            <a:gdLst>
              <a:gd name="connsiteX0" fmla="*/ 248024 w 338138"/>
              <a:gd name="connsiteY0" fmla="*/ 246062 h 334963"/>
              <a:gd name="connsiteX1" fmla="*/ 266327 w 338138"/>
              <a:gd name="connsiteY1" fmla="*/ 246062 h 334963"/>
              <a:gd name="connsiteX2" fmla="*/ 279400 w 338138"/>
              <a:gd name="connsiteY2" fmla="*/ 260350 h 334963"/>
              <a:gd name="connsiteX3" fmla="*/ 266327 w 338138"/>
              <a:gd name="connsiteY3" fmla="*/ 274637 h 334963"/>
              <a:gd name="connsiteX4" fmla="*/ 248024 w 338138"/>
              <a:gd name="connsiteY4" fmla="*/ 274637 h 334963"/>
              <a:gd name="connsiteX5" fmla="*/ 234950 w 338138"/>
              <a:gd name="connsiteY5" fmla="*/ 260350 h 334963"/>
              <a:gd name="connsiteX6" fmla="*/ 248024 w 338138"/>
              <a:gd name="connsiteY6" fmla="*/ 246062 h 334963"/>
              <a:gd name="connsiteX7" fmla="*/ 160519 w 338138"/>
              <a:gd name="connsiteY7" fmla="*/ 246062 h 334963"/>
              <a:gd name="connsiteX8" fmla="*/ 177619 w 338138"/>
              <a:gd name="connsiteY8" fmla="*/ 246062 h 334963"/>
              <a:gd name="connsiteX9" fmla="*/ 192088 w 338138"/>
              <a:gd name="connsiteY9" fmla="*/ 260350 h 334963"/>
              <a:gd name="connsiteX10" fmla="*/ 177619 w 338138"/>
              <a:gd name="connsiteY10" fmla="*/ 274637 h 334963"/>
              <a:gd name="connsiteX11" fmla="*/ 160519 w 338138"/>
              <a:gd name="connsiteY11" fmla="*/ 274637 h 334963"/>
              <a:gd name="connsiteX12" fmla="*/ 146050 w 338138"/>
              <a:gd name="connsiteY12" fmla="*/ 260350 h 334963"/>
              <a:gd name="connsiteX13" fmla="*/ 160519 w 338138"/>
              <a:gd name="connsiteY13" fmla="*/ 246062 h 334963"/>
              <a:gd name="connsiteX14" fmla="*/ 71811 w 338138"/>
              <a:gd name="connsiteY14" fmla="*/ 246062 h 334963"/>
              <a:gd name="connsiteX15" fmla="*/ 90114 w 338138"/>
              <a:gd name="connsiteY15" fmla="*/ 246062 h 334963"/>
              <a:gd name="connsiteX16" fmla="*/ 103188 w 338138"/>
              <a:gd name="connsiteY16" fmla="*/ 260350 h 334963"/>
              <a:gd name="connsiteX17" fmla="*/ 90114 w 338138"/>
              <a:gd name="connsiteY17" fmla="*/ 274637 h 334963"/>
              <a:gd name="connsiteX18" fmla="*/ 71811 w 338138"/>
              <a:gd name="connsiteY18" fmla="*/ 274637 h 334963"/>
              <a:gd name="connsiteX19" fmla="*/ 58738 w 338138"/>
              <a:gd name="connsiteY19" fmla="*/ 260350 h 334963"/>
              <a:gd name="connsiteX20" fmla="*/ 71811 w 338138"/>
              <a:gd name="connsiteY20" fmla="*/ 246062 h 334963"/>
              <a:gd name="connsiteX21" fmla="*/ 248024 w 338138"/>
              <a:gd name="connsiteY21" fmla="*/ 185737 h 334963"/>
              <a:gd name="connsiteX22" fmla="*/ 266327 w 338138"/>
              <a:gd name="connsiteY22" fmla="*/ 185737 h 334963"/>
              <a:gd name="connsiteX23" fmla="*/ 279400 w 338138"/>
              <a:gd name="connsiteY23" fmla="*/ 200024 h 334963"/>
              <a:gd name="connsiteX24" fmla="*/ 266327 w 338138"/>
              <a:gd name="connsiteY24" fmla="*/ 214312 h 334963"/>
              <a:gd name="connsiteX25" fmla="*/ 248024 w 338138"/>
              <a:gd name="connsiteY25" fmla="*/ 214312 h 334963"/>
              <a:gd name="connsiteX26" fmla="*/ 234950 w 338138"/>
              <a:gd name="connsiteY26" fmla="*/ 200024 h 334963"/>
              <a:gd name="connsiteX27" fmla="*/ 248024 w 338138"/>
              <a:gd name="connsiteY27" fmla="*/ 185737 h 334963"/>
              <a:gd name="connsiteX28" fmla="*/ 160519 w 338138"/>
              <a:gd name="connsiteY28" fmla="*/ 185737 h 334963"/>
              <a:gd name="connsiteX29" fmla="*/ 177619 w 338138"/>
              <a:gd name="connsiteY29" fmla="*/ 185737 h 334963"/>
              <a:gd name="connsiteX30" fmla="*/ 192088 w 338138"/>
              <a:gd name="connsiteY30" fmla="*/ 200024 h 334963"/>
              <a:gd name="connsiteX31" fmla="*/ 177619 w 338138"/>
              <a:gd name="connsiteY31" fmla="*/ 214312 h 334963"/>
              <a:gd name="connsiteX32" fmla="*/ 160519 w 338138"/>
              <a:gd name="connsiteY32" fmla="*/ 214312 h 334963"/>
              <a:gd name="connsiteX33" fmla="*/ 146050 w 338138"/>
              <a:gd name="connsiteY33" fmla="*/ 200024 h 334963"/>
              <a:gd name="connsiteX34" fmla="*/ 160519 w 338138"/>
              <a:gd name="connsiteY34" fmla="*/ 185737 h 334963"/>
              <a:gd name="connsiteX35" fmla="*/ 71811 w 338138"/>
              <a:gd name="connsiteY35" fmla="*/ 185737 h 334963"/>
              <a:gd name="connsiteX36" fmla="*/ 90114 w 338138"/>
              <a:gd name="connsiteY36" fmla="*/ 185737 h 334963"/>
              <a:gd name="connsiteX37" fmla="*/ 103188 w 338138"/>
              <a:gd name="connsiteY37" fmla="*/ 200024 h 334963"/>
              <a:gd name="connsiteX38" fmla="*/ 90114 w 338138"/>
              <a:gd name="connsiteY38" fmla="*/ 214312 h 334963"/>
              <a:gd name="connsiteX39" fmla="*/ 71811 w 338138"/>
              <a:gd name="connsiteY39" fmla="*/ 214312 h 334963"/>
              <a:gd name="connsiteX40" fmla="*/ 58738 w 338138"/>
              <a:gd name="connsiteY40" fmla="*/ 200024 h 334963"/>
              <a:gd name="connsiteX41" fmla="*/ 71811 w 338138"/>
              <a:gd name="connsiteY41" fmla="*/ 185737 h 334963"/>
              <a:gd name="connsiteX42" fmla="*/ 248024 w 338138"/>
              <a:gd name="connsiteY42" fmla="*/ 125412 h 334963"/>
              <a:gd name="connsiteX43" fmla="*/ 266327 w 338138"/>
              <a:gd name="connsiteY43" fmla="*/ 125412 h 334963"/>
              <a:gd name="connsiteX44" fmla="*/ 279400 w 338138"/>
              <a:gd name="connsiteY44" fmla="*/ 139699 h 334963"/>
              <a:gd name="connsiteX45" fmla="*/ 266327 w 338138"/>
              <a:gd name="connsiteY45" fmla="*/ 153987 h 334963"/>
              <a:gd name="connsiteX46" fmla="*/ 248024 w 338138"/>
              <a:gd name="connsiteY46" fmla="*/ 153987 h 334963"/>
              <a:gd name="connsiteX47" fmla="*/ 234950 w 338138"/>
              <a:gd name="connsiteY47" fmla="*/ 139699 h 334963"/>
              <a:gd name="connsiteX48" fmla="*/ 248024 w 338138"/>
              <a:gd name="connsiteY48" fmla="*/ 125412 h 334963"/>
              <a:gd name="connsiteX49" fmla="*/ 160519 w 338138"/>
              <a:gd name="connsiteY49" fmla="*/ 125412 h 334963"/>
              <a:gd name="connsiteX50" fmla="*/ 177619 w 338138"/>
              <a:gd name="connsiteY50" fmla="*/ 125412 h 334963"/>
              <a:gd name="connsiteX51" fmla="*/ 192088 w 338138"/>
              <a:gd name="connsiteY51" fmla="*/ 139699 h 334963"/>
              <a:gd name="connsiteX52" fmla="*/ 177619 w 338138"/>
              <a:gd name="connsiteY52" fmla="*/ 153987 h 334963"/>
              <a:gd name="connsiteX53" fmla="*/ 160519 w 338138"/>
              <a:gd name="connsiteY53" fmla="*/ 153987 h 334963"/>
              <a:gd name="connsiteX54" fmla="*/ 146050 w 338138"/>
              <a:gd name="connsiteY54" fmla="*/ 139699 h 334963"/>
              <a:gd name="connsiteX55" fmla="*/ 160519 w 338138"/>
              <a:gd name="connsiteY55" fmla="*/ 125412 h 334963"/>
              <a:gd name="connsiteX56" fmla="*/ 71811 w 338138"/>
              <a:gd name="connsiteY56" fmla="*/ 125412 h 334963"/>
              <a:gd name="connsiteX57" fmla="*/ 90114 w 338138"/>
              <a:gd name="connsiteY57" fmla="*/ 125412 h 334963"/>
              <a:gd name="connsiteX58" fmla="*/ 103188 w 338138"/>
              <a:gd name="connsiteY58" fmla="*/ 139699 h 334963"/>
              <a:gd name="connsiteX59" fmla="*/ 90114 w 338138"/>
              <a:gd name="connsiteY59" fmla="*/ 153987 h 334963"/>
              <a:gd name="connsiteX60" fmla="*/ 71811 w 338138"/>
              <a:gd name="connsiteY60" fmla="*/ 153987 h 334963"/>
              <a:gd name="connsiteX61" fmla="*/ 58738 w 338138"/>
              <a:gd name="connsiteY61" fmla="*/ 139699 h 334963"/>
              <a:gd name="connsiteX62" fmla="*/ 71811 w 338138"/>
              <a:gd name="connsiteY62" fmla="*/ 125412 h 334963"/>
              <a:gd name="connsiteX63" fmla="*/ 51107 w 338138"/>
              <a:gd name="connsiteY63" fmla="*/ 52387 h 334963"/>
              <a:gd name="connsiteX64" fmla="*/ 28575 w 338138"/>
              <a:gd name="connsiteY64" fmla="*/ 73466 h 334963"/>
              <a:gd name="connsiteX65" fmla="*/ 28575 w 338138"/>
              <a:gd name="connsiteY65" fmla="*/ 285578 h 334963"/>
              <a:gd name="connsiteX66" fmla="*/ 51107 w 338138"/>
              <a:gd name="connsiteY66" fmla="*/ 307975 h 334963"/>
              <a:gd name="connsiteX67" fmla="*/ 287031 w 338138"/>
              <a:gd name="connsiteY67" fmla="*/ 307975 h 334963"/>
              <a:gd name="connsiteX68" fmla="*/ 309563 w 338138"/>
              <a:gd name="connsiteY68" fmla="*/ 285578 h 334963"/>
              <a:gd name="connsiteX69" fmla="*/ 309563 w 338138"/>
              <a:gd name="connsiteY69" fmla="*/ 74784 h 334963"/>
              <a:gd name="connsiteX70" fmla="*/ 287031 w 338138"/>
              <a:gd name="connsiteY70" fmla="*/ 52387 h 334963"/>
              <a:gd name="connsiteX71" fmla="*/ 264499 w 338138"/>
              <a:gd name="connsiteY71" fmla="*/ 52387 h 334963"/>
              <a:gd name="connsiteX72" fmla="*/ 264499 w 338138"/>
              <a:gd name="connsiteY72" fmla="*/ 61609 h 334963"/>
              <a:gd name="connsiteX73" fmla="*/ 249919 w 338138"/>
              <a:gd name="connsiteY73" fmla="*/ 74784 h 334963"/>
              <a:gd name="connsiteX74" fmla="*/ 235340 w 338138"/>
              <a:gd name="connsiteY74" fmla="*/ 61609 h 334963"/>
              <a:gd name="connsiteX75" fmla="*/ 235340 w 338138"/>
              <a:gd name="connsiteY75" fmla="*/ 52387 h 334963"/>
              <a:gd name="connsiteX76" fmla="*/ 101473 w 338138"/>
              <a:gd name="connsiteY76" fmla="*/ 52387 h 334963"/>
              <a:gd name="connsiteX77" fmla="*/ 101473 w 338138"/>
              <a:gd name="connsiteY77" fmla="*/ 61609 h 334963"/>
              <a:gd name="connsiteX78" fmla="*/ 86893 w 338138"/>
              <a:gd name="connsiteY78" fmla="*/ 74784 h 334963"/>
              <a:gd name="connsiteX79" fmla="*/ 73639 w 338138"/>
              <a:gd name="connsiteY79" fmla="*/ 61609 h 334963"/>
              <a:gd name="connsiteX80" fmla="*/ 73639 w 338138"/>
              <a:gd name="connsiteY80" fmla="*/ 52387 h 334963"/>
              <a:gd name="connsiteX81" fmla="*/ 51107 w 338138"/>
              <a:gd name="connsiteY81" fmla="*/ 52387 h 334963"/>
              <a:gd name="connsiteX82" fmla="*/ 87176 w 338138"/>
              <a:gd name="connsiteY82" fmla="*/ 0 h 334963"/>
              <a:gd name="connsiteX83" fmla="*/ 101706 w 338138"/>
              <a:gd name="connsiteY83" fmla="*/ 14449 h 334963"/>
              <a:gd name="connsiteX84" fmla="*/ 101706 w 338138"/>
              <a:gd name="connsiteY84" fmla="*/ 23644 h 334963"/>
              <a:gd name="connsiteX85" fmla="*/ 235112 w 338138"/>
              <a:gd name="connsiteY85" fmla="*/ 23644 h 334963"/>
              <a:gd name="connsiteX86" fmla="*/ 235112 w 338138"/>
              <a:gd name="connsiteY86" fmla="*/ 14449 h 334963"/>
              <a:gd name="connsiteX87" fmla="*/ 249641 w 338138"/>
              <a:gd name="connsiteY87" fmla="*/ 0 h 334963"/>
              <a:gd name="connsiteX88" fmla="*/ 264170 w 338138"/>
              <a:gd name="connsiteY88" fmla="*/ 14449 h 334963"/>
              <a:gd name="connsiteX89" fmla="*/ 264170 w 338138"/>
              <a:gd name="connsiteY89" fmla="*/ 23644 h 334963"/>
              <a:gd name="connsiteX90" fmla="*/ 286625 w 338138"/>
              <a:gd name="connsiteY90" fmla="*/ 23644 h 334963"/>
              <a:gd name="connsiteX91" fmla="*/ 338138 w 338138"/>
              <a:gd name="connsiteY91" fmla="*/ 74874 h 334963"/>
              <a:gd name="connsiteX92" fmla="*/ 338138 w 338138"/>
              <a:gd name="connsiteY92" fmla="*/ 285047 h 334963"/>
              <a:gd name="connsiteX93" fmla="*/ 286625 w 338138"/>
              <a:gd name="connsiteY93" fmla="*/ 334963 h 334963"/>
              <a:gd name="connsiteX94" fmla="*/ 51513 w 338138"/>
              <a:gd name="connsiteY94" fmla="*/ 334963 h 334963"/>
              <a:gd name="connsiteX95" fmla="*/ 0 w 338138"/>
              <a:gd name="connsiteY95" fmla="*/ 285047 h 334963"/>
              <a:gd name="connsiteX96" fmla="*/ 0 w 338138"/>
              <a:gd name="connsiteY96" fmla="*/ 74874 h 334963"/>
              <a:gd name="connsiteX97" fmla="*/ 51513 w 338138"/>
              <a:gd name="connsiteY97" fmla="*/ 23644 h 334963"/>
              <a:gd name="connsiteX98" fmla="*/ 73968 w 338138"/>
              <a:gd name="connsiteY98" fmla="*/ 23644 h 334963"/>
              <a:gd name="connsiteX99" fmla="*/ 73968 w 338138"/>
              <a:gd name="connsiteY99" fmla="*/ 14449 h 334963"/>
              <a:gd name="connsiteX100" fmla="*/ 87176 w 338138"/>
              <a:gd name="connsiteY100" fmla="*/ 0 h 334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38138" h="334963">
                <a:moveTo>
                  <a:pt x="248024" y="246062"/>
                </a:moveTo>
                <a:cubicBezTo>
                  <a:pt x="248024" y="246062"/>
                  <a:pt x="248024" y="246062"/>
                  <a:pt x="266327" y="246062"/>
                </a:cubicBezTo>
                <a:cubicBezTo>
                  <a:pt x="272863" y="246062"/>
                  <a:pt x="279400" y="252557"/>
                  <a:pt x="279400" y="260350"/>
                </a:cubicBezTo>
                <a:cubicBezTo>
                  <a:pt x="279400" y="268143"/>
                  <a:pt x="272863" y="274637"/>
                  <a:pt x="266327" y="274637"/>
                </a:cubicBezTo>
                <a:cubicBezTo>
                  <a:pt x="266327" y="274637"/>
                  <a:pt x="266327" y="274637"/>
                  <a:pt x="248024" y="274637"/>
                </a:cubicBezTo>
                <a:cubicBezTo>
                  <a:pt x="241487" y="274637"/>
                  <a:pt x="234950" y="268143"/>
                  <a:pt x="234950" y="260350"/>
                </a:cubicBezTo>
                <a:cubicBezTo>
                  <a:pt x="234950" y="252557"/>
                  <a:pt x="241487" y="246062"/>
                  <a:pt x="248024" y="246062"/>
                </a:cubicBezTo>
                <a:close/>
                <a:moveTo>
                  <a:pt x="160519" y="246062"/>
                </a:moveTo>
                <a:cubicBezTo>
                  <a:pt x="160519" y="246062"/>
                  <a:pt x="160519" y="246062"/>
                  <a:pt x="177619" y="246062"/>
                </a:cubicBezTo>
                <a:cubicBezTo>
                  <a:pt x="185511" y="246062"/>
                  <a:pt x="192088" y="252557"/>
                  <a:pt x="192088" y="260350"/>
                </a:cubicBezTo>
                <a:cubicBezTo>
                  <a:pt x="192088" y="268143"/>
                  <a:pt x="185511" y="274637"/>
                  <a:pt x="177619" y="274637"/>
                </a:cubicBezTo>
                <a:cubicBezTo>
                  <a:pt x="177619" y="274637"/>
                  <a:pt x="177619" y="274637"/>
                  <a:pt x="160519" y="274637"/>
                </a:cubicBezTo>
                <a:cubicBezTo>
                  <a:pt x="152627" y="274637"/>
                  <a:pt x="146050" y="268143"/>
                  <a:pt x="146050" y="260350"/>
                </a:cubicBezTo>
                <a:cubicBezTo>
                  <a:pt x="146050" y="252557"/>
                  <a:pt x="152627" y="246062"/>
                  <a:pt x="160519" y="246062"/>
                </a:cubicBezTo>
                <a:close/>
                <a:moveTo>
                  <a:pt x="71811" y="246062"/>
                </a:moveTo>
                <a:cubicBezTo>
                  <a:pt x="71811" y="246062"/>
                  <a:pt x="71811" y="246062"/>
                  <a:pt x="90114" y="246062"/>
                </a:cubicBezTo>
                <a:cubicBezTo>
                  <a:pt x="96651" y="246062"/>
                  <a:pt x="103188" y="252557"/>
                  <a:pt x="103188" y="260350"/>
                </a:cubicBezTo>
                <a:cubicBezTo>
                  <a:pt x="103188" y="268143"/>
                  <a:pt x="96651" y="274637"/>
                  <a:pt x="90114" y="274637"/>
                </a:cubicBezTo>
                <a:cubicBezTo>
                  <a:pt x="90114" y="274637"/>
                  <a:pt x="90114" y="274637"/>
                  <a:pt x="71811" y="274637"/>
                </a:cubicBezTo>
                <a:cubicBezTo>
                  <a:pt x="65275" y="274637"/>
                  <a:pt x="58738" y="268143"/>
                  <a:pt x="58738" y="260350"/>
                </a:cubicBezTo>
                <a:cubicBezTo>
                  <a:pt x="58738" y="252557"/>
                  <a:pt x="65275" y="246062"/>
                  <a:pt x="71811" y="246062"/>
                </a:cubicBezTo>
                <a:close/>
                <a:moveTo>
                  <a:pt x="248024" y="185737"/>
                </a:moveTo>
                <a:cubicBezTo>
                  <a:pt x="248024" y="185737"/>
                  <a:pt x="248024" y="185737"/>
                  <a:pt x="266327" y="185737"/>
                </a:cubicBezTo>
                <a:cubicBezTo>
                  <a:pt x="272863" y="185737"/>
                  <a:pt x="279400" y="192231"/>
                  <a:pt x="279400" y="200024"/>
                </a:cubicBezTo>
                <a:cubicBezTo>
                  <a:pt x="279400" y="209116"/>
                  <a:pt x="272863" y="214312"/>
                  <a:pt x="266327" y="214312"/>
                </a:cubicBezTo>
                <a:cubicBezTo>
                  <a:pt x="266327" y="214312"/>
                  <a:pt x="266327" y="214312"/>
                  <a:pt x="248024" y="214312"/>
                </a:cubicBezTo>
                <a:cubicBezTo>
                  <a:pt x="241487" y="214312"/>
                  <a:pt x="234950" y="207817"/>
                  <a:pt x="234950" y="200024"/>
                </a:cubicBezTo>
                <a:cubicBezTo>
                  <a:pt x="234950" y="192231"/>
                  <a:pt x="241487" y="185737"/>
                  <a:pt x="248024" y="185737"/>
                </a:cubicBezTo>
                <a:close/>
                <a:moveTo>
                  <a:pt x="160519" y="185737"/>
                </a:moveTo>
                <a:cubicBezTo>
                  <a:pt x="160519" y="185737"/>
                  <a:pt x="160519" y="185737"/>
                  <a:pt x="177619" y="185737"/>
                </a:cubicBezTo>
                <a:cubicBezTo>
                  <a:pt x="185511" y="185737"/>
                  <a:pt x="192088" y="192231"/>
                  <a:pt x="192088" y="200024"/>
                </a:cubicBezTo>
                <a:cubicBezTo>
                  <a:pt x="192088" y="209116"/>
                  <a:pt x="185511" y="214312"/>
                  <a:pt x="177619" y="214312"/>
                </a:cubicBezTo>
                <a:cubicBezTo>
                  <a:pt x="177619" y="214312"/>
                  <a:pt x="177619" y="214312"/>
                  <a:pt x="160519" y="214312"/>
                </a:cubicBezTo>
                <a:cubicBezTo>
                  <a:pt x="152627" y="214312"/>
                  <a:pt x="146050" y="207817"/>
                  <a:pt x="146050" y="200024"/>
                </a:cubicBezTo>
                <a:cubicBezTo>
                  <a:pt x="146050" y="192231"/>
                  <a:pt x="152627" y="185737"/>
                  <a:pt x="160519" y="185737"/>
                </a:cubicBezTo>
                <a:close/>
                <a:moveTo>
                  <a:pt x="71811" y="185737"/>
                </a:moveTo>
                <a:cubicBezTo>
                  <a:pt x="71811" y="185737"/>
                  <a:pt x="71811" y="185737"/>
                  <a:pt x="90114" y="185737"/>
                </a:cubicBezTo>
                <a:cubicBezTo>
                  <a:pt x="96651" y="185737"/>
                  <a:pt x="103188" y="192231"/>
                  <a:pt x="103188" y="200024"/>
                </a:cubicBezTo>
                <a:cubicBezTo>
                  <a:pt x="103188" y="209116"/>
                  <a:pt x="96651" y="214312"/>
                  <a:pt x="90114" y="214312"/>
                </a:cubicBezTo>
                <a:cubicBezTo>
                  <a:pt x="90114" y="214312"/>
                  <a:pt x="90114" y="214312"/>
                  <a:pt x="71811" y="214312"/>
                </a:cubicBezTo>
                <a:cubicBezTo>
                  <a:pt x="65275" y="214312"/>
                  <a:pt x="58738" y="207817"/>
                  <a:pt x="58738" y="200024"/>
                </a:cubicBezTo>
                <a:cubicBezTo>
                  <a:pt x="58738" y="192231"/>
                  <a:pt x="65275" y="185737"/>
                  <a:pt x="71811" y="185737"/>
                </a:cubicBezTo>
                <a:close/>
                <a:moveTo>
                  <a:pt x="248024" y="125412"/>
                </a:moveTo>
                <a:cubicBezTo>
                  <a:pt x="248024" y="125412"/>
                  <a:pt x="248024" y="125412"/>
                  <a:pt x="266327" y="125412"/>
                </a:cubicBezTo>
                <a:cubicBezTo>
                  <a:pt x="272863" y="125412"/>
                  <a:pt x="279400" y="131906"/>
                  <a:pt x="279400" y="139699"/>
                </a:cubicBezTo>
                <a:cubicBezTo>
                  <a:pt x="279400" y="147492"/>
                  <a:pt x="272863" y="153987"/>
                  <a:pt x="266327" y="153987"/>
                </a:cubicBezTo>
                <a:cubicBezTo>
                  <a:pt x="266327" y="153987"/>
                  <a:pt x="266327" y="153987"/>
                  <a:pt x="248024" y="153987"/>
                </a:cubicBezTo>
                <a:cubicBezTo>
                  <a:pt x="241487" y="153987"/>
                  <a:pt x="234950" y="147492"/>
                  <a:pt x="234950" y="139699"/>
                </a:cubicBezTo>
                <a:cubicBezTo>
                  <a:pt x="234950" y="131906"/>
                  <a:pt x="241487" y="125412"/>
                  <a:pt x="248024" y="125412"/>
                </a:cubicBezTo>
                <a:close/>
                <a:moveTo>
                  <a:pt x="160519" y="125412"/>
                </a:moveTo>
                <a:cubicBezTo>
                  <a:pt x="160519" y="125412"/>
                  <a:pt x="160519" y="125412"/>
                  <a:pt x="177619" y="125412"/>
                </a:cubicBezTo>
                <a:cubicBezTo>
                  <a:pt x="185511" y="125412"/>
                  <a:pt x="192088" y="131906"/>
                  <a:pt x="192088" y="139699"/>
                </a:cubicBezTo>
                <a:cubicBezTo>
                  <a:pt x="192088" y="147492"/>
                  <a:pt x="185511" y="153987"/>
                  <a:pt x="177619" y="153987"/>
                </a:cubicBezTo>
                <a:cubicBezTo>
                  <a:pt x="177619" y="153987"/>
                  <a:pt x="177619" y="153987"/>
                  <a:pt x="160519" y="153987"/>
                </a:cubicBezTo>
                <a:cubicBezTo>
                  <a:pt x="152627" y="153987"/>
                  <a:pt x="146050" y="147492"/>
                  <a:pt x="146050" y="139699"/>
                </a:cubicBezTo>
                <a:cubicBezTo>
                  <a:pt x="146050" y="131906"/>
                  <a:pt x="152627" y="125412"/>
                  <a:pt x="160519" y="125412"/>
                </a:cubicBezTo>
                <a:close/>
                <a:moveTo>
                  <a:pt x="71811" y="125412"/>
                </a:moveTo>
                <a:cubicBezTo>
                  <a:pt x="71811" y="125412"/>
                  <a:pt x="71811" y="125412"/>
                  <a:pt x="90114" y="125412"/>
                </a:cubicBezTo>
                <a:cubicBezTo>
                  <a:pt x="96651" y="125412"/>
                  <a:pt x="103188" y="131906"/>
                  <a:pt x="103188" y="139699"/>
                </a:cubicBezTo>
                <a:cubicBezTo>
                  <a:pt x="103188" y="147492"/>
                  <a:pt x="96651" y="153987"/>
                  <a:pt x="90114" y="153987"/>
                </a:cubicBezTo>
                <a:cubicBezTo>
                  <a:pt x="90114" y="153987"/>
                  <a:pt x="90114" y="153987"/>
                  <a:pt x="71811" y="153987"/>
                </a:cubicBezTo>
                <a:cubicBezTo>
                  <a:pt x="65275" y="153987"/>
                  <a:pt x="58738" y="147492"/>
                  <a:pt x="58738" y="139699"/>
                </a:cubicBezTo>
                <a:cubicBezTo>
                  <a:pt x="58738" y="131906"/>
                  <a:pt x="65275" y="125412"/>
                  <a:pt x="71811" y="125412"/>
                </a:cubicBezTo>
                <a:close/>
                <a:moveTo>
                  <a:pt x="51107" y="52387"/>
                </a:moveTo>
                <a:cubicBezTo>
                  <a:pt x="39178" y="52387"/>
                  <a:pt x="28575" y="61609"/>
                  <a:pt x="28575" y="73466"/>
                </a:cubicBezTo>
                <a:cubicBezTo>
                  <a:pt x="28575" y="73466"/>
                  <a:pt x="28575" y="73466"/>
                  <a:pt x="28575" y="285578"/>
                </a:cubicBezTo>
                <a:cubicBezTo>
                  <a:pt x="28575" y="297436"/>
                  <a:pt x="39178" y="307975"/>
                  <a:pt x="51107" y="307975"/>
                </a:cubicBezTo>
                <a:cubicBezTo>
                  <a:pt x="51107" y="307975"/>
                  <a:pt x="51107" y="307975"/>
                  <a:pt x="287031" y="307975"/>
                </a:cubicBezTo>
                <a:cubicBezTo>
                  <a:pt x="298960" y="307975"/>
                  <a:pt x="309563" y="297436"/>
                  <a:pt x="309563" y="285578"/>
                </a:cubicBezTo>
                <a:cubicBezTo>
                  <a:pt x="309563" y="285578"/>
                  <a:pt x="309563" y="285578"/>
                  <a:pt x="309563" y="74784"/>
                </a:cubicBezTo>
                <a:cubicBezTo>
                  <a:pt x="309563" y="62926"/>
                  <a:pt x="298960" y="52387"/>
                  <a:pt x="287031" y="52387"/>
                </a:cubicBezTo>
                <a:cubicBezTo>
                  <a:pt x="287031" y="52387"/>
                  <a:pt x="287031" y="52387"/>
                  <a:pt x="264499" y="52387"/>
                </a:cubicBezTo>
                <a:cubicBezTo>
                  <a:pt x="264499" y="52387"/>
                  <a:pt x="264499" y="52387"/>
                  <a:pt x="264499" y="61609"/>
                </a:cubicBezTo>
                <a:cubicBezTo>
                  <a:pt x="263174" y="69514"/>
                  <a:pt x="256546" y="74784"/>
                  <a:pt x="249919" y="74784"/>
                </a:cubicBezTo>
                <a:cubicBezTo>
                  <a:pt x="241967" y="74784"/>
                  <a:pt x="235340" y="69514"/>
                  <a:pt x="235340" y="61609"/>
                </a:cubicBezTo>
                <a:cubicBezTo>
                  <a:pt x="235340" y="61609"/>
                  <a:pt x="235340" y="61609"/>
                  <a:pt x="235340" y="52387"/>
                </a:cubicBezTo>
                <a:cubicBezTo>
                  <a:pt x="235340" y="52387"/>
                  <a:pt x="235340" y="52387"/>
                  <a:pt x="101473" y="52387"/>
                </a:cubicBezTo>
                <a:cubicBezTo>
                  <a:pt x="101473" y="52387"/>
                  <a:pt x="101473" y="52387"/>
                  <a:pt x="101473" y="61609"/>
                </a:cubicBezTo>
                <a:cubicBezTo>
                  <a:pt x="101473" y="69514"/>
                  <a:pt x="94846" y="74784"/>
                  <a:pt x="86893" y="74784"/>
                </a:cubicBezTo>
                <a:cubicBezTo>
                  <a:pt x="80266" y="74784"/>
                  <a:pt x="73639" y="68196"/>
                  <a:pt x="73639" y="61609"/>
                </a:cubicBezTo>
                <a:cubicBezTo>
                  <a:pt x="73639" y="61609"/>
                  <a:pt x="73639" y="61609"/>
                  <a:pt x="73639" y="52387"/>
                </a:cubicBezTo>
                <a:cubicBezTo>
                  <a:pt x="73639" y="52387"/>
                  <a:pt x="73639" y="52387"/>
                  <a:pt x="51107" y="52387"/>
                </a:cubicBezTo>
                <a:close/>
                <a:moveTo>
                  <a:pt x="87176" y="0"/>
                </a:moveTo>
                <a:cubicBezTo>
                  <a:pt x="95101" y="0"/>
                  <a:pt x="101706" y="6568"/>
                  <a:pt x="101706" y="14449"/>
                </a:cubicBezTo>
                <a:cubicBezTo>
                  <a:pt x="101706" y="14449"/>
                  <a:pt x="101706" y="14449"/>
                  <a:pt x="101706" y="23644"/>
                </a:cubicBezTo>
                <a:cubicBezTo>
                  <a:pt x="101706" y="23644"/>
                  <a:pt x="101706" y="23644"/>
                  <a:pt x="235112" y="23644"/>
                </a:cubicBezTo>
                <a:cubicBezTo>
                  <a:pt x="235112" y="23644"/>
                  <a:pt x="235112" y="23644"/>
                  <a:pt x="235112" y="14449"/>
                </a:cubicBezTo>
                <a:cubicBezTo>
                  <a:pt x="235112" y="6568"/>
                  <a:pt x="241716" y="0"/>
                  <a:pt x="249641" y="0"/>
                </a:cubicBezTo>
                <a:cubicBezTo>
                  <a:pt x="257566" y="0"/>
                  <a:pt x="264170" y="6568"/>
                  <a:pt x="264170" y="14449"/>
                </a:cubicBezTo>
                <a:cubicBezTo>
                  <a:pt x="264170" y="14449"/>
                  <a:pt x="264170" y="14449"/>
                  <a:pt x="264170" y="23644"/>
                </a:cubicBezTo>
                <a:cubicBezTo>
                  <a:pt x="264170" y="23644"/>
                  <a:pt x="264170" y="23644"/>
                  <a:pt x="286625" y="23644"/>
                </a:cubicBezTo>
                <a:cubicBezTo>
                  <a:pt x="314363" y="23644"/>
                  <a:pt x="338138" y="47289"/>
                  <a:pt x="338138" y="74874"/>
                </a:cubicBezTo>
                <a:cubicBezTo>
                  <a:pt x="338138" y="74874"/>
                  <a:pt x="338138" y="74874"/>
                  <a:pt x="338138" y="285047"/>
                </a:cubicBezTo>
                <a:cubicBezTo>
                  <a:pt x="336817" y="312632"/>
                  <a:pt x="314363" y="334963"/>
                  <a:pt x="286625" y="334963"/>
                </a:cubicBezTo>
                <a:cubicBezTo>
                  <a:pt x="286625" y="334963"/>
                  <a:pt x="286625" y="334963"/>
                  <a:pt x="51513" y="334963"/>
                </a:cubicBezTo>
                <a:cubicBezTo>
                  <a:pt x="23775" y="334963"/>
                  <a:pt x="0" y="312632"/>
                  <a:pt x="0" y="285047"/>
                </a:cubicBezTo>
                <a:cubicBezTo>
                  <a:pt x="0" y="285047"/>
                  <a:pt x="0" y="285047"/>
                  <a:pt x="0" y="74874"/>
                </a:cubicBezTo>
                <a:cubicBezTo>
                  <a:pt x="0" y="47289"/>
                  <a:pt x="23775" y="23644"/>
                  <a:pt x="51513" y="23644"/>
                </a:cubicBezTo>
                <a:cubicBezTo>
                  <a:pt x="51513" y="23644"/>
                  <a:pt x="51513" y="23644"/>
                  <a:pt x="73968" y="23644"/>
                </a:cubicBezTo>
                <a:cubicBezTo>
                  <a:pt x="73968" y="23644"/>
                  <a:pt x="73968" y="23644"/>
                  <a:pt x="73968" y="14449"/>
                </a:cubicBezTo>
                <a:cubicBezTo>
                  <a:pt x="73968" y="6568"/>
                  <a:pt x="79251" y="0"/>
                  <a:pt x="87176" y="0"/>
                </a:cubicBezTo>
                <a:close/>
              </a:path>
            </a:pathLst>
          </a:custGeom>
          <a:blipFill>
            <a:blip r:embed="rId7"/>
            <a:stretch>
              <a:fillRect/>
            </a:stretch>
          </a:blip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7066908" y="4577944"/>
            <a:ext cx="25481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404F64"/>
                </a:solidFill>
                <a:effectLst/>
                <a:uLnTx/>
                <a:uFillTx/>
                <a:latin typeface="Cooper Black" panose="0208090404030B020404" pitchFamily="18" charset="0"/>
                <a:ea typeface="幼圆" panose="02010509060101010101" pitchFamily="49" charset="-122"/>
              </a:rPr>
              <a:t>2023.7.14</a:t>
            </a:r>
            <a:endParaRPr kumimoji="0" lang="zh-CN" altLang="en-US" sz="2000" u="none" strike="noStrike" kern="1200" cap="none" spc="0" normalizeH="0" baseline="0" noProof="0" dirty="0">
              <a:ln>
                <a:noFill/>
              </a:ln>
              <a:solidFill>
                <a:srgbClr val="404F64"/>
              </a:solidFill>
              <a:effectLst/>
              <a:uLnTx/>
              <a:uFillTx/>
              <a:latin typeface="Cooper Black" panose="0208090404030B020404" pitchFamily="18" charset="0"/>
              <a:ea typeface="幼圆" panose="02010509060101010101" pitchFamily="49" charset="-122"/>
            </a:endParaRPr>
          </a:p>
        </p:txBody>
      </p:sp>
      <p:pic>
        <p:nvPicPr>
          <p:cNvPr id="31" name="Caro Emerald-Pari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835493" y="151238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734025"/>
      </p:ext>
    </p:extLst>
  </p:cSld>
  <p:clrMapOvr>
    <a:masterClrMapping/>
  </p:clrMapOvr>
  <p:transition spd="slow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4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5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1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81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6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1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96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5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  <p:bldLst>
      <p:bldP spid="28" grpId="0"/>
      <p:bldP spid="2" grpId="0" animBg="1"/>
      <p:bldP spid="5" grpId="0" animBg="1"/>
      <p:bldP spid="24" grpId="0"/>
      <p:bldP spid="27" grpId="0" animBg="1"/>
      <p:bldP spid="30" grpId="0"/>
      <p:bldP spid="22" grpId="0" animBg="1"/>
      <p:bldP spid="1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/>
          <p:cNvSpPr txBox="1"/>
          <p:nvPr/>
        </p:nvSpPr>
        <p:spPr>
          <a:xfrm>
            <a:off x="2071002" y="2471114"/>
            <a:ext cx="80486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404F64"/>
                </a:solidFill>
                <a:effectLst/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+mn-cs"/>
              </a:rPr>
              <a:t>谢谢观看</a:t>
            </a:r>
          </a:p>
        </p:txBody>
      </p:sp>
      <p:sp>
        <p:nvSpPr>
          <p:cNvPr id="5" name="任意多边形: 形状 4"/>
          <p:cNvSpPr/>
          <p:nvPr/>
        </p:nvSpPr>
        <p:spPr>
          <a:xfrm>
            <a:off x="3182257" y="3594510"/>
            <a:ext cx="5820229" cy="190941"/>
          </a:xfrm>
          <a:custGeom>
            <a:avLst/>
            <a:gdLst>
              <a:gd name="connsiteX0" fmla="*/ 0 w 5820229"/>
              <a:gd name="connsiteY0" fmla="*/ 103855 h 190941"/>
              <a:gd name="connsiteX1" fmla="*/ 943429 w 5820229"/>
              <a:gd name="connsiteY1" fmla="*/ 2255 h 190941"/>
              <a:gd name="connsiteX2" fmla="*/ 2046514 w 5820229"/>
              <a:gd name="connsiteY2" fmla="*/ 190941 h 190941"/>
              <a:gd name="connsiteX3" fmla="*/ 3570514 w 5820229"/>
              <a:gd name="connsiteY3" fmla="*/ 2255 h 190941"/>
              <a:gd name="connsiteX4" fmla="*/ 4644572 w 5820229"/>
              <a:gd name="connsiteY4" fmla="*/ 161912 h 190941"/>
              <a:gd name="connsiteX5" fmla="*/ 5820229 w 5820229"/>
              <a:gd name="connsiteY5" fmla="*/ 31284 h 19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20229" h="190941">
                <a:moveTo>
                  <a:pt x="0" y="103855"/>
                </a:moveTo>
                <a:cubicBezTo>
                  <a:pt x="301171" y="45798"/>
                  <a:pt x="602343" y="-12259"/>
                  <a:pt x="943429" y="2255"/>
                </a:cubicBezTo>
                <a:cubicBezTo>
                  <a:pt x="1284515" y="16769"/>
                  <a:pt x="1608667" y="190941"/>
                  <a:pt x="2046514" y="190941"/>
                </a:cubicBezTo>
                <a:cubicBezTo>
                  <a:pt x="2484361" y="190941"/>
                  <a:pt x="3137504" y="7093"/>
                  <a:pt x="3570514" y="2255"/>
                </a:cubicBezTo>
                <a:cubicBezTo>
                  <a:pt x="4003524" y="-2583"/>
                  <a:pt x="4269620" y="157074"/>
                  <a:pt x="4644572" y="161912"/>
                </a:cubicBezTo>
                <a:cubicBezTo>
                  <a:pt x="5019524" y="166750"/>
                  <a:pt x="5419876" y="99017"/>
                  <a:pt x="5820229" y="31284"/>
                </a:cubicBezTo>
              </a:path>
            </a:pathLst>
          </a:custGeom>
          <a:noFill/>
          <a:ln w="28575" cap="rnd">
            <a:solidFill>
              <a:schemeClr val="accent1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094827" y="3899671"/>
            <a:ext cx="5980811" cy="3357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Mistral" panose="03090702030407020403" pitchFamily="66" charset="0"/>
                <a:ea typeface="等线" panose="02010600030101010101" pitchFamily="2" charset="-122"/>
              </a:rPr>
              <a:t>THANKS</a:t>
            </a:r>
            <a:endParaRPr kumimoji="0" lang="zh-CN" altLang="en-US" sz="160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Mistral" panose="03090702030407020403" pitchFamily="66" charset="0"/>
              <a:ea typeface="等线" panose="0201060003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407CA91-5763-C0EA-33FD-7ECB5FF2E134}"/>
              </a:ext>
            </a:extLst>
          </p:cNvPr>
          <p:cNvSpPr txBox="1"/>
          <p:nvPr/>
        </p:nvSpPr>
        <p:spPr>
          <a:xfrm>
            <a:off x="219456" y="6135624"/>
            <a:ext cx="4870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参考</a:t>
            </a:r>
            <a:r>
              <a:rPr lang="en-US" altLang="zh-CN" dirty="0"/>
              <a:t>https://zhuanlan.zhihu.com/p/493489688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910551"/>
      </p:ext>
    </p:extLst>
  </p:cSld>
  <p:clrMapOvr>
    <a:masterClrMapping/>
  </p:clrMapOvr>
  <p:transition spd="slow" advTm="2000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思想气泡: 云 10"/>
          <p:cNvSpPr/>
          <p:nvPr/>
        </p:nvSpPr>
        <p:spPr>
          <a:xfrm>
            <a:off x="620503" y="271749"/>
            <a:ext cx="1022382" cy="753190"/>
          </a:xfrm>
          <a:prstGeom prst="cloudCallout">
            <a:avLst>
              <a:gd name="adj1" fmla="val -41183"/>
              <a:gd name="adj2" fmla="val 64014"/>
            </a:avLst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76094" y="355956"/>
            <a:ext cx="71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</a:rPr>
              <a:t>01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1104098" y="1109146"/>
            <a:ext cx="4608000" cy="72000"/>
          </a:xfrm>
          <a:custGeom>
            <a:avLst/>
            <a:gdLst>
              <a:gd name="connsiteX0" fmla="*/ 0 w 5820229"/>
              <a:gd name="connsiteY0" fmla="*/ 103855 h 190941"/>
              <a:gd name="connsiteX1" fmla="*/ 943429 w 5820229"/>
              <a:gd name="connsiteY1" fmla="*/ 2255 h 190941"/>
              <a:gd name="connsiteX2" fmla="*/ 2046514 w 5820229"/>
              <a:gd name="connsiteY2" fmla="*/ 190941 h 190941"/>
              <a:gd name="connsiteX3" fmla="*/ 3570514 w 5820229"/>
              <a:gd name="connsiteY3" fmla="*/ 2255 h 190941"/>
              <a:gd name="connsiteX4" fmla="*/ 4644572 w 5820229"/>
              <a:gd name="connsiteY4" fmla="*/ 161912 h 190941"/>
              <a:gd name="connsiteX5" fmla="*/ 5820229 w 5820229"/>
              <a:gd name="connsiteY5" fmla="*/ 31284 h 19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20229" h="190941">
                <a:moveTo>
                  <a:pt x="0" y="103855"/>
                </a:moveTo>
                <a:cubicBezTo>
                  <a:pt x="301171" y="45798"/>
                  <a:pt x="602343" y="-12259"/>
                  <a:pt x="943429" y="2255"/>
                </a:cubicBezTo>
                <a:cubicBezTo>
                  <a:pt x="1284515" y="16769"/>
                  <a:pt x="1608667" y="190941"/>
                  <a:pt x="2046514" y="190941"/>
                </a:cubicBezTo>
                <a:cubicBezTo>
                  <a:pt x="2484361" y="190941"/>
                  <a:pt x="3137504" y="7093"/>
                  <a:pt x="3570514" y="2255"/>
                </a:cubicBezTo>
                <a:cubicBezTo>
                  <a:pt x="4003524" y="-2583"/>
                  <a:pt x="4269620" y="157074"/>
                  <a:pt x="4644572" y="161912"/>
                </a:cubicBezTo>
                <a:cubicBezTo>
                  <a:pt x="5019524" y="166750"/>
                  <a:pt x="5419876" y="99017"/>
                  <a:pt x="5820229" y="31284"/>
                </a:cubicBezTo>
              </a:path>
            </a:pathLst>
          </a:custGeom>
          <a:noFill/>
          <a:ln w="22225" cap="rnd">
            <a:solidFill>
              <a:schemeClr val="accent6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811176" y="402064"/>
            <a:ext cx="38793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u="none" strike="noStrike" kern="1200" cap="none" spc="0" normalizeH="0" baseline="0" noProof="0" dirty="0">
                <a:ln>
                  <a:noFill/>
                </a:ln>
                <a:solidFill>
                  <a:srgbClr val="404F64"/>
                </a:solidFill>
                <a:effectLst/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</a:rPr>
              <a:t>CLIP</a:t>
            </a:r>
            <a:r>
              <a:rPr kumimoji="0" lang="zh-CN" altLang="en-US" sz="3200" u="none" strike="noStrike" kern="1200" cap="none" spc="0" normalizeH="0" baseline="0" noProof="0" dirty="0">
                <a:ln>
                  <a:noFill/>
                </a:ln>
                <a:solidFill>
                  <a:srgbClr val="404F64"/>
                </a:solidFill>
                <a:effectLst/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</a:rPr>
              <a:t>模型介绍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620503" y="1877066"/>
            <a:ext cx="10225037" cy="3326810"/>
            <a:chOff x="2012849" y="1986390"/>
            <a:chExt cx="3327637" cy="1232437"/>
          </a:xfrm>
        </p:grpSpPr>
        <p:sp>
          <p:nvSpPr>
            <p:cNvPr id="10" name="矩形 9"/>
            <p:cNvSpPr/>
            <p:nvPr/>
          </p:nvSpPr>
          <p:spPr>
            <a:xfrm>
              <a:off x="2012850" y="2339014"/>
              <a:ext cx="3327636" cy="879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dirty="0">
                  <a:solidFill>
                    <a:srgbClr val="121212"/>
                  </a:solidFill>
                  <a:latin typeface="-apple-system"/>
                </a:rPr>
                <a:t>是由</a:t>
              </a:r>
              <a:r>
                <a:rPr lang="en-US" altLang="zh-CN" dirty="0" err="1">
                  <a:solidFill>
                    <a:srgbClr val="121212"/>
                  </a:solidFill>
                  <a:latin typeface="-apple-system"/>
                </a:rPr>
                <a:t>OpenAI</a:t>
              </a:r>
              <a:r>
                <a:rPr lang="zh-CN" altLang="en-US" dirty="0">
                  <a:solidFill>
                    <a:srgbClr val="121212"/>
                  </a:solidFill>
                  <a:latin typeface="-apple-system"/>
                </a:rPr>
                <a:t>于</a:t>
              </a:r>
              <a:r>
                <a:rPr lang="en-US" altLang="zh-CN" dirty="0">
                  <a:solidFill>
                    <a:srgbClr val="121212"/>
                  </a:solidFill>
                  <a:latin typeface="-apple-system"/>
                </a:rPr>
                <a:t>2021</a:t>
              </a:r>
              <a:r>
                <a:rPr lang="zh-CN" altLang="en-US" dirty="0">
                  <a:solidFill>
                    <a:srgbClr val="121212"/>
                  </a:solidFill>
                  <a:latin typeface="-apple-system"/>
                </a:rPr>
                <a:t>年推出的一种深度学习模型，它是一种基于对比学习的</a:t>
              </a:r>
              <a:r>
                <a:rPr lang="zh-CN" altLang="en-US" b="1" dirty="0">
                  <a:solidFill>
                    <a:srgbClr val="121212"/>
                  </a:solidFill>
                  <a:latin typeface="-apple-system"/>
                </a:rPr>
                <a:t>多模态模型</a:t>
              </a:r>
              <a:r>
                <a:rPr lang="zh-CN" altLang="en-US" dirty="0">
                  <a:solidFill>
                    <a:srgbClr val="121212"/>
                  </a:solidFill>
                  <a:latin typeface="-apple-system"/>
                </a:rPr>
                <a:t>。</a:t>
              </a:r>
              <a:endParaRPr lang="en-US" altLang="zh-CN" dirty="0">
                <a:solidFill>
                  <a:srgbClr val="121212"/>
                </a:solidFill>
                <a:latin typeface="-apple-system"/>
              </a:endParaRPr>
            </a:p>
            <a:p>
              <a:pPr algn="just">
                <a:lnSpc>
                  <a:spcPct val="120000"/>
                </a:lnSpc>
              </a:pPr>
              <a:r>
                <a:rPr lang="en-US" altLang="zh-CN" dirty="0">
                  <a:solidFill>
                    <a:srgbClr val="121212"/>
                  </a:solidFill>
                  <a:latin typeface="-apple-system"/>
                </a:rPr>
                <a:t>Clip</a:t>
              </a:r>
              <a:r>
                <a:rPr lang="zh-CN" altLang="en-US" dirty="0">
                  <a:solidFill>
                    <a:srgbClr val="121212"/>
                  </a:solidFill>
                  <a:latin typeface="-apple-system"/>
                </a:rPr>
                <a:t>通过</a:t>
              </a:r>
              <a:r>
                <a:rPr lang="zh-CN" altLang="en-US" b="1" dirty="0">
                  <a:solidFill>
                    <a:srgbClr val="121212"/>
                  </a:solidFill>
                  <a:latin typeface="-apple-system"/>
                </a:rPr>
                <a:t>自监督学习</a:t>
              </a:r>
              <a:r>
                <a:rPr lang="zh-CN" altLang="en-US" dirty="0">
                  <a:solidFill>
                    <a:srgbClr val="121212"/>
                  </a:solidFill>
                  <a:latin typeface="-apple-system"/>
                </a:rPr>
                <a:t>的方式，训练数据是文本</a:t>
              </a:r>
              <a:r>
                <a:rPr lang="en-US" altLang="zh-CN" dirty="0">
                  <a:solidFill>
                    <a:srgbClr val="121212"/>
                  </a:solidFill>
                  <a:latin typeface="-apple-system"/>
                </a:rPr>
                <a:t>-</a:t>
              </a:r>
              <a:r>
                <a:rPr lang="zh-CN" altLang="en-US" dirty="0">
                  <a:solidFill>
                    <a:srgbClr val="121212"/>
                  </a:solidFill>
                  <a:latin typeface="-apple-system"/>
                </a:rPr>
                <a:t>图像对：一张图像和它对应的文本描述，通过对比学习，模型能够学习到文本</a:t>
              </a:r>
              <a:r>
                <a:rPr lang="en-US" altLang="zh-CN" dirty="0">
                  <a:solidFill>
                    <a:srgbClr val="121212"/>
                  </a:solidFill>
                  <a:latin typeface="-apple-system"/>
                </a:rPr>
                <a:t>-</a:t>
              </a:r>
              <a:r>
                <a:rPr lang="zh-CN" altLang="en-US" dirty="0">
                  <a:solidFill>
                    <a:srgbClr val="121212"/>
                  </a:solidFill>
                  <a:latin typeface="-apple-system"/>
                </a:rPr>
                <a:t>图像对的匹配关系。</a:t>
              </a:r>
              <a:endParaRPr lang="en-US" altLang="zh-CN" dirty="0">
                <a:solidFill>
                  <a:srgbClr val="121212"/>
                </a:solidFill>
                <a:latin typeface="-apple-system"/>
              </a:endParaRPr>
            </a:p>
            <a:p>
              <a:pPr algn="just">
                <a:lnSpc>
                  <a:spcPct val="120000"/>
                </a:lnSpc>
              </a:pPr>
              <a:endParaRPr lang="en-US" altLang="zh-CN" dirty="0">
                <a:solidFill>
                  <a:srgbClr val="121212"/>
                </a:solidFill>
                <a:latin typeface="-apple-system"/>
              </a:endParaRPr>
            </a:p>
            <a:p>
              <a:pPr algn="just">
                <a:lnSpc>
                  <a:spcPct val="120000"/>
                </a:lnSpc>
              </a:pPr>
              <a:endParaRPr lang="en-US" altLang="zh-CN" dirty="0">
                <a:solidFill>
                  <a:srgbClr val="121212"/>
                </a:solidFill>
                <a:latin typeface="-apple-system"/>
              </a:endParaRPr>
            </a:p>
            <a:p>
              <a:pPr algn="just">
                <a:lnSpc>
                  <a:spcPct val="120000"/>
                </a:lnSpc>
              </a:pPr>
              <a:endParaRPr lang="en-US" altLang="zh-CN" dirty="0">
                <a:solidFill>
                  <a:srgbClr val="121212"/>
                </a:solidFill>
                <a:latin typeface="-apple-system"/>
              </a:endParaRPr>
            </a:p>
            <a:p>
              <a:pPr algn="just">
                <a:lnSpc>
                  <a:spcPct val="120000"/>
                </a:lnSpc>
              </a:pPr>
              <a:r>
                <a:rPr lang="zh-CN" altLang="en-US" dirty="0">
                  <a:solidFill>
                    <a:srgbClr val="121212"/>
                  </a:solidFill>
                  <a:latin typeface="-apple-system"/>
                </a:rPr>
                <a:t>论文地址：</a:t>
              </a:r>
              <a:r>
                <a:rPr lang="en-US" altLang="zh-CN" dirty="0">
                  <a:solidFill>
                    <a:srgbClr val="121212"/>
                  </a:solidFill>
                  <a:latin typeface="-apple-system"/>
                </a:rPr>
                <a:t>https://arxiv.org/pdf/2103.00020.pdf</a:t>
              </a:r>
              <a:endParaRPr lang="zh-CN" altLang="en-US" dirty="0">
                <a:solidFill>
                  <a:srgbClr val="121212"/>
                </a:solidFill>
                <a:latin typeface="-apple-system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2012849" y="1986390"/>
              <a:ext cx="3285729" cy="1474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dirty="0">
                  <a:solidFill>
                    <a:srgbClr val="121212"/>
                  </a:solidFill>
                  <a:latin typeface="-apple-system"/>
                </a:rPr>
                <a:t>CLIP</a:t>
              </a:r>
              <a:r>
                <a:rPr lang="zh-CN" altLang="en-US" dirty="0">
                  <a:solidFill>
                    <a:srgbClr val="121212"/>
                  </a:solidFill>
                  <a:latin typeface="-apple-system"/>
                </a:rPr>
                <a:t>的英文全称是 </a:t>
              </a:r>
              <a:r>
                <a:rPr lang="en-US" altLang="zh-CN" dirty="0">
                  <a:solidFill>
                    <a:srgbClr val="121212"/>
                  </a:solidFill>
                  <a:latin typeface="-apple-system"/>
                </a:rPr>
                <a:t>Contrastive Language-Image Pre-training</a:t>
              </a:r>
              <a:r>
                <a:rPr lang="zh-CN" altLang="en-US" b="1" dirty="0">
                  <a:solidFill>
                    <a:srgbClr val="121212"/>
                  </a:solidFill>
                  <a:latin typeface="-apple-system"/>
                </a:rPr>
                <a:t>（对比文本</a:t>
              </a:r>
              <a:r>
                <a:rPr lang="en-US" altLang="zh-CN" b="1" dirty="0">
                  <a:solidFill>
                    <a:srgbClr val="121212"/>
                  </a:solidFill>
                  <a:latin typeface="-apple-system"/>
                </a:rPr>
                <a:t>-</a:t>
              </a:r>
              <a:r>
                <a:rPr lang="zh-CN" altLang="en-US" b="1" dirty="0">
                  <a:solidFill>
                    <a:srgbClr val="121212"/>
                  </a:solidFill>
                  <a:latin typeface="-apple-system"/>
                </a:rPr>
                <a:t>图像 预训练）</a:t>
              </a: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1346460" y="2341667"/>
            <a:ext cx="71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01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762550"/>
      </p:ext>
    </p:extLst>
  </p:cSld>
  <p:clrMapOvr>
    <a:masterClrMapping/>
  </p:clrMapOvr>
  <p:transition spd="slow" advTm="2000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5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-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*.05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accel="50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*.0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.4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accel="50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1000" decel="5000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1" presetID="25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-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*.05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accel="50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*.0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.4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accel="50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1000" decel="5000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2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37" presetID="25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-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*.05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accel="50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*.0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.4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500" accel="50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1000" decel="5000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48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53" presetID="25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-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*.05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accel="50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*.0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.4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500" accel="50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2" dur="1000" decel="5000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64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思想气泡: 云 10"/>
          <p:cNvSpPr/>
          <p:nvPr/>
        </p:nvSpPr>
        <p:spPr>
          <a:xfrm>
            <a:off x="620503" y="271749"/>
            <a:ext cx="1022382" cy="753190"/>
          </a:xfrm>
          <a:prstGeom prst="cloudCallout">
            <a:avLst>
              <a:gd name="adj1" fmla="val -41183"/>
              <a:gd name="adj2" fmla="val 64014"/>
            </a:avLst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76094" y="355956"/>
            <a:ext cx="71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</a:rPr>
              <a:t>01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1104098" y="1109146"/>
            <a:ext cx="4608000" cy="72000"/>
          </a:xfrm>
          <a:custGeom>
            <a:avLst/>
            <a:gdLst>
              <a:gd name="connsiteX0" fmla="*/ 0 w 5820229"/>
              <a:gd name="connsiteY0" fmla="*/ 103855 h 190941"/>
              <a:gd name="connsiteX1" fmla="*/ 943429 w 5820229"/>
              <a:gd name="connsiteY1" fmla="*/ 2255 h 190941"/>
              <a:gd name="connsiteX2" fmla="*/ 2046514 w 5820229"/>
              <a:gd name="connsiteY2" fmla="*/ 190941 h 190941"/>
              <a:gd name="connsiteX3" fmla="*/ 3570514 w 5820229"/>
              <a:gd name="connsiteY3" fmla="*/ 2255 h 190941"/>
              <a:gd name="connsiteX4" fmla="*/ 4644572 w 5820229"/>
              <a:gd name="connsiteY4" fmla="*/ 161912 h 190941"/>
              <a:gd name="connsiteX5" fmla="*/ 5820229 w 5820229"/>
              <a:gd name="connsiteY5" fmla="*/ 31284 h 19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20229" h="190941">
                <a:moveTo>
                  <a:pt x="0" y="103855"/>
                </a:moveTo>
                <a:cubicBezTo>
                  <a:pt x="301171" y="45798"/>
                  <a:pt x="602343" y="-12259"/>
                  <a:pt x="943429" y="2255"/>
                </a:cubicBezTo>
                <a:cubicBezTo>
                  <a:pt x="1284515" y="16769"/>
                  <a:pt x="1608667" y="190941"/>
                  <a:pt x="2046514" y="190941"/>
                </a:cubicBezTo>
                <a:cubicBezTo>
                  <a:pt x="2484361" y="190941"/>
                  <a:pt x="3137504" y="7093"/>
                  <a:pt x="3570514" y="2255"/>
                </a:cubicBezTo>
                <a:cubicBezTo>
                  <a:pt x="4003524" y="-2583"/>
                  <a:pt x="4269620" y="157074"/>
                  <a:pt x="4644572" y="161912"/>
                </a:cubicBezTo>
                <a:cubicBezTo>
                  <a:pt x="5019524" y="166750"/>
                  <a:pt x="5419876" y="99017"/>
                  <a:pt x="5820229" y="31284"/>
                </a:cubicBezTo>
              </a:path>
            </a:pathLst>
          </a:custGeom>
          <a:noFill/>
          <a:ln w="22225" cap="rnd">
            <a:solidFill>
              <a:schemeClr val="accent6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811176" y="402064"/>
            <a:ext cx="38793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dirty="0">
                <a:solidFill>
                  <a:srgbClr val="121212"/>
                </a:solidFill>
                <a:latin typeface="-apple-system"/>
              </a:rPr>
              <a:t>CLIP</a:t>
            </a:r>
            <a:r>
              <a:rPr lang="zh-CN" altLang="en-US" sz="3200" b="1" dirty="0">
                <a:solidFill>
                  <a:srgbClr val="121212"/>
                </a:solidFill>
                <a:latin typeface="-apple-system"/>
              </a:rPr>
              <a:t>模型训练</a:t>
            </a:r>
          </a:p>
        </p:txBody>
      </p:sp>
      <p:sp>
        <p:nvSpPr>
          <p:cNvPr id="15" name="矩形 14"/>
          <p:cNvSpPr/>
          <p:nvPr/>
        </p:nvSpPr>
        <p:spPr>
          <a:xfrm>
            <a:off x="599167" y="1384301"/>
            <a:ext cx="10096264" cy="1062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CLIP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包括两个模型：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-apple-system"/>
              </a:rPr>
              <a:t>Text Encoder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和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-apple-system"/>
              </a:rPr>
              <a:t>Image Encoder</a:t>
            </a:r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其中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Text Encoder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用来提取文本的特征，可以采用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NLP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中常用的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text transformer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模型；</a:t>
            </a: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Image Encoder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用来提取图像的特征，可以采用常用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CNN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模型或者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vision transformer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。</a:t>
            </a:r>
            <a:endParaRPr lang="zh-CN" altLang="en-US" dirty="0">
              <a:solidFill>
                <a:schemeClr val="accent5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346460" y="2341667"/>
            <a:ext cx="71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01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F07BB86-FED4-3E05-3556-0C57A0B4C4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8615" y="2447156"/>
            <a:ext cx="6122367" cy="423710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3FD2CEE4-4B73-FC37-61CE-9678DE5A25F6}"/>
                  </a:ext>
                </a:extLst>
              </p:cNvPr>
              <p:cNvSpPr txBox="1"/>
              <p:nvPr/>
            </p:nvSpPr>
            <p:spPr>
              <a:xfrm>
                <a:off x="8076437" y="3104495"/>
                <a:ext cx="2533899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/>
                  <a:t>预测结果：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p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zh-CN" altLang="en-US" dirty="0"/>
                  <a:t>个相似度</a:t>
                </a:r>
                <a:endParaRPr lang="en-US" altLang="zh-CN" dirty="0"/>
              </a:p>
              <a:p>
                <a:r>
                  <a:rPr lang="zh-CN" altLang="en-US" dirty="0"/>
                  <a:t>正样本：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1">
                        <a:latin typeface="Cambria Math" panose="02040503050406030204" pitchFamily="18" charset="0"/>
                      </a:rPr>
                      <m:t>N</m:t>
                    </m:r>
                  </m:oMath>
                </a14:m>
                <a:r>
                  <a:rPr lang="zh-CN" altLang="en-US" dirty="0"/>
                  <a:t>个</a:t>
                </a:r>
                <a:endParaRPr lang="en-US" altLang="zh-CN" dirty="0"/>
              </a:p>
              <a:p>
                <a:r>
                  <a:rPr lang="zh-CN" altLang="en-US" dirty="0"/>
                  <a:t>负样本：</a:t>
                </a:r>
                <a:r>
                  <a:rPr lang="en-US" altLang="zh-CN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p>
                        <m:r>
                          <a:rPr lang="en-US" altLang="zh-CN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m:rPr>
                        <m:sty m:val="p"/>
                      </m:rPr>
                      <a:rPr lang="en-US" altLang="zh-CN" i="1">
                        <a:latin typeface="Cambria Math" panose="02040503050406030204" pitchFamily="18" charset="0"/>
                      </a:rPr>
                      <m:t>N</m:t>
                    </m:r>
                  </m:oMath>
                </a14:m>
                <a:r>
                  <a:rPr lang="zh-CN" altLang="en-US" dirty="0"/>
                  <a:t>个</a:t>
                </a: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3FD2CEE4-4B73-FC37-61CE-9678DE5A25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6437" y="3104495"/>
                <a:ext cx="2533899" cy="923330"/>
              </a:xfrm>
              <a:prstGeom prst="rect">
                <a:avLst/>
              </a:prstGeom>
              <a:blipFill>
                <a:blip r:embed="rId5"/>
                <a:stretch>
                  <a:fillRect l="-2163" t="-3289" r="-1442" b="-92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64606983"/>
      </p:ext>
    </p:extLst>
  </p:cSld>
  <p:clrMapOvr>
    <a:masterClrMapping/>
  </p:clrMapOvr>
  <p:transition spd="slow" advTm="200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思想气泡: 云 10"/>
          <p:cNvSpPr/>
          <p:nvPr/>
        </p:nvSpPr>
        <p:spPr>
          <a:xfrm>
            <a:off x="620503" y="271749"/>
            <a:ext cx="1022382" cy="753190"/>
          </a:xfrm>
          <a:prstGeom prst="cloudCallout">
            <a:avLst>
              <a:gd name="adj1" fmla="val -41183"/>
              <a:gd name="adj2" fmla="val 64014"/>
            </a:avLst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76094" y="355956"/>
            <a:ext cx="71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</a:rPr>
              <a:t>01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1104098" y="1109146"/>
            <a:ext cx="4608000" cy="72000"/>
          </a:xfrm>
          <a:custGeom>
            <a:avLst/>
            <a:gdLst>
              <a:gd name="connsiteX0" fmla="*/ 0 w 5820229"/>
              <a:gd name="connsiteY0" fmla="*/ 103855 h 190941"/>
              <a:gd name="connsiteX1" fmla="*/ 943429 w 5820229"/>
              <a:gd name="connsiteY1" fmla="*/ 2255 h 190941"/>
              <a:gd name="connsiteX2" fmla="*/ 2046514 w 5820229"/>
              <a:gd name="connsiteY2" fmla="*/ 190941 h 190941"/>
              <a:gd name="connsiteX3" fmla="*/ 3570514 w 5820229"/>
              <a:gd name="connsiteY3" fmla="*/ 2255 h 190941"/>
              <a:gd name="connsiteX4" fmla="*/ 4644572 w 5820229"/>
              <a:gd name="connsiteY4" fmla="*/ 161912 h 190941"/>
              <a:gd name="connsiteX5" fmla="*/ 5820229 w 5820229"/>
              <a:gd name="connsiteY5" fmla="*/ 31284 h 19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20229" h="190941">
                <a:moveTo>
                  <a:pt x="0" y="103855"/>
                </a:moveTo>
                <a:cubicBezTo>
                  <a:pt x="301171" y="45798"/>
                  <a:pt x="602343" y="-12259"/>
                  <a:pt x="943429" y="2255"/>
                </a:cubicBezTo>
                <a:cubicBezTo>
                  <a:pt x="1284515" y="16769"/>
                  <a:pt x="1608667" y="190941"/>
                  <a:pt x="2046514" y="190941"/>
                </a:cubicBezTo>
                <a:cubicBezTo>
                  <a:pt x="2484361" y="190941"/>
                  <a:pt x="3137504" y="7093"/>
                  <a:pt x="3570514" y="2255"/>
                </a:cubicBezTo>
                <a:cubicBezTo>
                  <a:pt x="4003524" y="-2583"/>
                  <a:pt x="4269620" y="157074"/>
                  <a:pt x="4644572" y="161912"/>
                </a:cubicBezTo>
                <a:cubicBezTo>
                  <a:pt x="5019524" y="166750"/>
                  <a:pt x="5419876" y="99017"/>
                  <a:pt x="5820229" y="31284"/>
                </a:cubicBezTo>
              </a:path>
            </a:pathLst>
          </a:custGeom>
          <a:noFill/>
          <a:ln w="22225" cap="rnd">
            <a:solidFill>
              <a:schemeClr val="accent6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811176" y="402064"/>
            <a:ext cx="38793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dirty="0">
                <a:solidFill>
                  <a:srgbClr val="121212"/>
                </a:solidFill>
                <a:latin typeface="-apple-system"/>
              </a:rPr>
              <a:t>CLIP</a:t>
            </a:r>
            <a:r>
              <a:rPr lang="zh-CN" altLang="en-US" sz="3200" b="1" dirty="0">
                <a:solidFill>
                  <a:srgbClr val="121212"/>
                </a:solidFill>
                <a:latin typeface="-apple-system"/>
              </a:rPr>
              <a:t>模型训练过程</a:t>
            </a:r>
          </a:p>
        </p:txBody>
      </p:sp>
      <p:sp>
        <p:nvSpPr>
          <p:cNvPr id="15" name="矩形 14"/>
          <p:cNvSpPr/>
          <p:nvPr/>
        </p:nvSpPr>
        <p:spPr>
          <a:xfrm>
            <a:off x="141967" y="1688892"/>
            <a:ext cx="8210253" cy="5034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训练数据：</a:t>
            </a:r>
            <a:r>
              <a:rPr lang="en-US" altLang="zh-CN" dirty="0" err="1">
                <a:solidFill>
                  <a:srgbClr val="121212"/>
                </a:solidFill>
                <a:latin typeface="-apple-system"/>
              </a:rPr>
              <a:t>OpenAI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从互联网收集了共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4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个亿的文本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-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图像对，它和训练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GPT-2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的</a:t>
            </a:r>
            <a:r>
              <a:rPr lang="en-US" altLang="zh-CN" dirty="0" err="1">
                <a:solidFill>
                  <a:srgbClr val="121212"/>
                </a:solidFill>
                <a:latin typeface="-apple-system"/>
              </a:rPr>
              <a:t>WebText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规模类似</a:t>
            </a:r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 algn="just">
              <a:lnSpc>
                <a:spcPct val="120000"/>
              </a:lnSpc>
            </a:pPr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训练参数：</a:t>
            </a:r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 algn="just">
              <a:lnSpc>
                <a:spcPct val="120000"/>
              </a:lnSpc>
            </a:pP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	Text Encoder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包含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63M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参数的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text transformer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模型</a:t>
            </a:r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 algn="just">
              <a:lnSpc>
                <a:spcPct val="120000"/>
              </a:lnSpc>
            </a:pP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	Image Encoder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：</a:t>
            </a:r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 lvl="2" algn="just">
              <a:lnSpc>
                <a:spcPct val="120000"/>
              </a:lnSpc>
            </a:pP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      -</a:t>
            </a:r>
            <a:r>
              <a:rPr lang="en-US" altLang="zh-CN" b="1" dirty="0">
                <a:solidFill>
                  <a:srgbClr val="121212"/>
                </a:solidFill>
                <a:latin typeface="-apple-system"/>
              </a:rPr>
              <a:t>ResNet50</a:t>
            </a:r>
            <a:r>
              <a:rPr lang="zh-CN" altLang="en-US" b="1" dirty="0">
                <a:solidFill>
                  <a:srgbClr val="121212"/>
                </a:solidFill>
                <a:latin typeface="-apple-system"/>
              </a:rPr>
              <a:t>，</a:t>
            </a:r>
            <a:r>
              <a:rPr lang="en-US" altLang="zh-CN" b="1" dirty="0">
                <a:solidFill>
                  <a:srgbClr val="121212"/>
                </a:solidFill>
                <a:latin typeface="-apple-system"/>
              </a:rPr>
              <a:t>ResNet101</a:t>
            </a:r>
            <a:r>
              <a:rPr lang="zh-CN" altLang="en-US" b="1" dirty="0">
                <a:solidFill>
                  <a:srgbClr val="121212"/>
                </a:solidFill>
                <a:latin typeface="-apple-system"/>
              </a:rPr>
              <a:t>，</a:t>
            </a:r>
            <a:r>
              <a:rPr lang="en-US" altLang="zh-CN" b="1" dirty="0">
                <a:solidFill>
                  <a:srgbClr val="121212"/>
                </a:solidFill>
                <a:latin typeface="-apple-system"/>
              </a:rPr>
              <a:t>RN50x4</a:t>
            </a:r>
            <a:r>
              <a:rPr lang="zh-CN" altLang="en-US" b="1" dirty="0">
                <a:solidFill>
                  <a:srgbClr val="121212"/>
                </a:solidFill>
                <a:latin typeface="-apple-system"/>
              </a:rPr>
              <a:t>，</a:t>
            </a:r>
            <a:r>
              <a:rPr lang="en-US" altLang="zh-CN" b="1" dirty="0">
                <a:solidFill>
                  <a:srgbClr val="121212"/>
                </a:solidFill>
                <a:latin typeface="-apple-system"/>
              </a:rPr>
              <a:t>RN50x16</a:t>
            </a:r>
            <a:r>
              <a:rPr lang="zh-CN" altLang="en-US" b="1" dirty="0">
                <a:solidFill>
                  <a:srgbClr val="121212"/>
                </a:solidFill>
                <a:latin typeface="-apple-system"/>
              </a:rPr>
              <a:t>和</a:t>
            </a:r>
            <a:r>
              <a:rPr lang="en-US" altLang="zh-CN" b="1" dirty="0">
                <a:solidFill>
                  <a:srgbClr val="121212"/>
                </a:solidFill>
                <a:latin typeface="-apple-system"/>
              </a:rPr>
              <a:t>RNx64</a:t>
            </a:r>
          </a:p>
          <a:p>
            <a:pPr lvl="2" algn="just">
              <a:lnSpc>
                <a:spcPct val="120000"/>
              </a:lnSpc>
            </a:pP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      -</a:t>
            </a:r>
            <a:r>
              <a:rPr lang="sv-SE" altLang="zh-CN" b="1" dirty="0">
                <a:solidFill>
                  <a:srgbClr val="121212"/>
                </a:solidFill>
                <a:latin typeface="-apple-system"/>
              </a:rPr>
              <a:t>ViT-B/32</a:t>
            </a:r>
            <a:r>
              <a:rPr lang="zh-CN" altLang="sv-SE" b="1" dirty="0">
                <a:solidFill>
                  <a:srgbClr val="121212"/>
                </a:solidFill>
                <a:latin typeface="-apple-system"/>
              </a:rPr>
              <a:t>，</a:t>
            </a:r>
            <a:r>
              <a:rPr lang="sv-SE" altLang="zh-CN" b="1" dirty="0">
                <a:solidFill>
                  <a:srgbClr val="121212"/>
                </a:solidFill>
                <a:latin typeface="-apple-system"/>
              </a:rPr>
              <a:t>ViT-B/16</a:t>
            </a:r>
            <a:r>
              <a:rPr lang="zh-CN" altLang="sv-SE" b="1" dirty="0">
                <a:solidFill>
                  <a:srgbClr val="121212"/>
                </a:solidFill>
                <a:latin typeface="-apple-system"/>
              </a:rPr>
              <a:t>和</a:t>
            </a:r>
            <a:r>
              <a:rPr lang="sv-SE" altLang="zh-CN" b="1" dirty="0">
                <a:solidFill>
                  <a:srgbClr val="121212"/>
                </a:solidFill>
                <a:latin typeface="-apple-system"/>
              </a:rPr>
              <a:t>ViT-L/14</a:t>
            </a:r>
            <a:endParaRPr lang="en-US" altLang="zh-CN" b="1" dirty="0">
              <a:solidFill>
                <a:srgbClr val="121212"/>
              </a:solidFill>
              <a:latin typeface="-apple-system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所有的模型都训练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32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epochs</a:t>
            </a: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优化器：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 </a:t>
            </a:r>
            <a:r>
              <a:rPr lang="en-US" altLang="zh-CN" dirty="0" err="1">
                <a:solidFill>
                  <a:srgbClr val="121212"/>
                </a:solidFill>
                <a:latin typeface="-apple-system"/>
              </a:rPr>
              <a:t>AdamW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     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（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Adam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权重衰退，相当于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Adam+L2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正则化）</a:t>
            </a:r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batch size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：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32768</a:t>
            </a:r>
          </a:p>
          <a:p>
            <a:pPr algn="just">
              <a:lnSpc>
                <a:spcPct val="120000"/>
              </a:lnSpc>
            </a:pPr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训练时间：最大的</a:t>
            </a:r>
            <a:r>
              <a:rPr lang="en-US" altLang="zh-CN" dirty="0" err="1">
                <a:solidFill>
                  <a:srgbClr val="121212"/>
                </a:solidFill>
                <a:latin typeface="-apple-system"/>
              </a:rPr>
              <a:t>ResNet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模型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RN50x64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需要在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592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V100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卡上训练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18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天，而最大</a:t>
            </a:r>
            <a:r>
              <a:rPr lang="en-US" altLang="zh-CN" dirty="0" err="1">
                <a:solidFill>
                  <a:srgbClr val="121212"/>
                </a:solidFill>
                <a:latin typeface="-apple-system"/>
              </a:rPr>
              <a:t>ViT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模型</a:t>
            </a:r>
            <a:r>
              <a:rPr lang="en-US" altLang="zh-CN" dirty="0" err="1">
                <a:solidFill>
                  <a:srgbClr val="121212"/>
                </a:solidFill>
                <a:latin typeface="-apple-system"/>
              </a:rPr>
              <a:t>ViT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-L/14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需要在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256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张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V100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卡上训练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12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天</a:t>
            </a:r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 algn="just">
              <a:lnSpc>
                <a:spcPct val="120000"/>
              </a:lnSpc>
            </a:pPr>
            <a:endParaRPr lang="zh-CN" altLang="en-US" dirty="0">
              <a:solidFill>
                <a:srgbClr val="121212"/>
              </a:solidFill>
              <a:latin typeface="-apple-system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F07BB86-FED4-3E05-3556-0C57A0B4C4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2220" y="0"/>
            <a:ext cx="3832041" cy="2652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474900"/>
      </p:ext>
    </p:extLst>
  </p:cSld>
  <p:clrMapOvr>
    <a:masterClrMapping/>
  </p:clrMapOvr>
  <p:transition spd="slow" advTm="2000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思想气泡: 云 23"/>
          <p:cNvSpPr/>
          <p:nvPr/>
        </p:nvSpPr>
        <p:spPr>
          <a:xfrm>
            <a:off x="575445" y="405195"/>
            <a:ext cx="1022382" cy="753190"/>
          </a:xfrm>
          <a:prstGeom prst="cloudCallout">
            <a:avLst>
              <a:gd name="adj1" fmla="val -41183"/>
              <a:gd name="adj2" fmla="val 64014"/>
            </a:avLst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31036" y="489402"/>
            <a:ext cx="71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</a:rPr>
              <a:t>02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6" name="任意多边形: 形状 25"/>
          <p:cNvSpPr/>
          <p:nvPr/>
        </p:nvSpPr>
        <p:spPr>
          <a:xfrm>
            <a:off x="1059040" y="1242592"/>
            <a:ext cx="4608000" cy="72000"/>
          </a:xfrm>
          <a:custGeom>
            <a:avLst/>
            <a:gdLst>
              <a:gd name="connsiteX0" fmla="*/ 0 w 5820229"/>
              <a:gd name="connsiteY0" fmla="*/ 103855 h 190941"/>
              <a:gd name="connsiteX1" fmla="*/ 943429 w 5820229"/>
              <a:gd name="connsiteY1" fmla="*/ 2255 h 190941"/>
              <a:gd name="connsiteX2" fmla="*/ 2046514 w 5820229"/>
              <a:gd name="connsiteY2" fmla="*/ 190941 h 190941"/>
              <a:gd name="connsiteX3" fmla="*/ 3570514 w 5820229"/>
              <a:gd name="connsiteY3" fmla="*/ 2255 h 190941"/>
              <a:gd name="connsiteX4" fmla="*/ 4644572 w 5820229"/>
              <a:gd name="connsiteY4" fmla="*/ 161912 h 190941"/>
              <a:gd name="connsiteX5" fmla="*/ 5820229 w 5820229"/>
              <a:gd name="connsiteY5" fmla="*/ 31284 h 19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20229" h="190941">
                <a:moveTo>
                  <a:pt x="0" y="103855"/>
                </a:moveTo>
                <a:cubicBezTo>
                  <a:pt x="301171" y="45798"/>
                  <a:pt x="602343" y="-12259"/>
                  <a:pt x="943429" y="2255"/>
                </a:cubicBezTo>
                <a:cubicBezTo>
                  <a:pt x="1284515" y="16769"/>
                  <a:pt x="1608667" y="190941"/>
                  <a:pt x="2046514" y="190941"/>
                </a:cubicBezTo>
                <a:cubicBezTo>
                  <a:pt x="2484361" y="190941"/>
                  <a:pt x="3137504" y="7093"/>
                  <a:pt x="3570514" y="2255"/>
                </a:cubicBezTo>
                <a:cubicBezTo>
                  <a:pt x="4003524" y="-2583"/>
                  <a:pt x="4269620" y="157074"/>
                  <a:pt x="4644572" y="161912"/>
                </a:cubicBezTo>
                <a:cubicBezTo>
                  <a:pt x="5019524" y="166750"/>
                  <a:pt x="5419876" y="99017"/>
                  <a:pt x="5820229" y="31284"/>
                </a:cubicBezTo>
              </a:path>
            </a:pathLst>
          </a:custGeom>
          <a:noFill/>
          <a:ln w="22225" cap="rnd">
            <a:solidFill>
              <a:schemeClr val="accent6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1766118" y="535510"/>
            <a:ext cx="48622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i="0" dirty="0">
                <a:solidFill>
                  <a:srgbClr val="121212"/>
                </a:solidFill>
                <a:effectLst/>
                <a:latin typeface="-apple-system"/>
              </a:rPr>
              <a:t>CLIP</a:t>
            </a:r>
            <a:r>
              <a:rPr lang="zh-CN" altLang="en-US" sz="3200" b="1" i="0" dirty="0">
                <a:solidFill>
                  <a:srgbClr val="121212"/>
                </a:solidFill>
                <a:effectLst/>
                <a:latin typeface="-apple-system"/>
              </a:rPr>
              <a:t>实现</a:t>
            </a:r>
            <a:r>
              <a:rPr lang="en-US" altLang="zh-CN" sz="3200" b="1" i="0" dirty="0">
                <a:solidFill>
                  <a:srgbClr val="121212"/>
                </a:solidFill>
                <a:effectLst/>
                <a:latin typeface="-apple-system"/>
              </a:rPr>
              <a:t>zero-shot</a:t>
            </a:r>
            <a:r>
              <a:rPr lang="zh-CN" altLang="en-US" sz="3200" b="1" i="0" dirty="0">
                <a:solidFill>
                  <a:srgbClr val="121212"/>
                </a:solidFill>
                <a:effectLst/>
                <a:latin typeface="-apple-system"/>
              </a:rPr>
              <a:t>分类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2A1699A-2C79-FE05-A4BA-9331CC51D0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5445" y="1471346"/>
            <a:ext cx="7693533" cy="5070374"/>
          </a:xfrm>
          <a:prstGeom prst="rect">
            <a:avLst/>
          </a:prstGeom>
        </p:spPr>
      </p:pic>
      <p:sp>
        <p:nvSpPr>
          <p:cNvPr id="2" name="AutoShape 2" descr="https://pic4.zhimg.com/80/v2-b16c535d2c33028e33c59d041d4aa8cf_720w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s://pic4.zhimg.com/80/v2-b16c535d2c33028e33c59d041d4aa8cf_720w.webp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AutoShape 6" descr="https://pic4.zhimg.com/80/v2-b16c535d2c33028e33c59d041d4aa8cf_720w.webp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7992" y="1698171"/>
            <a:ext cx="3731712" cy="3977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692309978"/>
      </p:ext>
    </p:extLst>
  </p:cSld>
  <p:clrMapOvr>
    <a:masterClrMapping/>
  </p:clrMapOvr>
  <p:transition spd="slow" advTm="2000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思想气泡: 云 23"/>
          <p:cNvSpPr/>
          <p:nvPr/>
        </p:nvSpPr>
        <p:spPr>
          <a:xfrm>
            <a:off x="575445" y="405195"/>
            <a:ext cx="1022382" cy="753190"/>
          </a:xfrm>
          <a:prstGeom prst="cloudCallout">
            <a:avLst>
              <a:gd name="adj1" fmla="val -41183"/>
              <a:gd name="adj2" fmla="val 64014"/>
            </a:avLst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31036" y="489402"/>
            <a:ext cx="71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</a:rPr>
              <a:t>02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6" name="任意多边形: 形状 25"/>
          <p:cNvSpPr/>
          <p:nvPr/>
        </p:nvSpPr>
        <p:spPr>
          <a:xfrm>
            <a:off x="1059040" y="1242592"/>
            <a:ext cx="4608000" cy="72000"/>
          </a:xfrm>
          <a:custGeom>
            <a:avLst/>
            <a:gdLst>
              <a:gd name="connsiteX0" fmla="*/ 0 w 5820229"/>
              <a:gd name="connsiteY0" fmla="*/ 103855 h 190941"/>
              <a:gd name="connsiteX1" fmla="*/ 943429 w 5820229"/>
              <a:gd name="connsiteY1" fmla="*/ 2255 h 190941"/>
              <a:gd name="connsiteX2" fmla="*/ 2046514 w 5820229"/>
              <a:gd name="connsiteY2" fmla="*/ 190941 h 190941"/>
              <a:gd name="connsiteX3" fmla="*/ 3570514 w 5820229"/>
              <a:gd name="connsiteY3" fmla="*/ 2255 h 190941"/>
              <a:gd name="connsiteX4" fmla="*/ 4644572 w 5820229"/>
              <a:gd name="connsiteY4" fmla="*/ 161912 h 190941"/>
              <a:gd name="connsiteX5" fmla="*/ 5820229 w 5820229"/>
              <a:gd name="connsiteY5" fmla="*/ 31284 h 19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20229" h="190941">
                <a:moveTo>
                  <a:pt x="0" y="103855"/>
                </a:moveTo>
                <a:cubicBezTo>
                  <a:pt x="301171" y="45798"/>
                  <a:pt x="602343" y="-12259"/>
                  <a:pt x="943429" y="2255"/>
                </a:cubicBezTo>
                <a:cubicBezTo>
                  <a:pt x="1284515" y="16769"/>
                  <a:pt x="1608667" y="190941"/>
                  <a:pt x="2046514" y="190941"/>
                </a:cubicBezTo>
                <a:cubicBezTo>
                  <a:pt x="2484361" y="190941"/>
                  <a:pt x="3137504" y="7093"/>
                  <a:pt x="3570514" y="2255"/>
                </a:cubicBezTo>
                <a:cubicBezTo>
                  <a:pt x="4003524" y="-2583"/>
                  <a:pt x="4269620" y="157074"/>
                  <a:pt x="4644572" y="161912"/>
                </a:cubicBezTo>
                <a:cubicBezTo>
                  <a:pt x="5019524" y="166750"/>
                  <a:pt x="5419876" y="99017"/>
                  <a:pt x="5820229" y="31284"/>
                </a:cubicBezTo>
              </a:path>
            </a:pathLst>
          </a:custGeom>
          <a:noFill/>
          <a:ln w="22225" cap="rnd">
            <a:solidFill>
              <a:schemeClr val="accent6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1766118" y="535510"/>
            <a:ext cx="48622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i="0" dirty="0">
                <a:solidFill>
                  <a:srgbClr val="121212"/>
                </a:solidFill>
                <a:effectLst/>
                <a:latin typeface="-apple-system"/>
              </a:rPr>
              <a:t>CLIP</a:t>
            </a:r>
            <a:r>
              <a:rPr lang="zh-CN" altLang="en-US" sz="3200" b="1" i="0" dirty="0">
                <a:solidFill>
                  <a:srgbClr val="121212"/>
                </a:solidFill>
                <a:effectLst/>
                <a:latin typeface="-apple-system"/>
              </a:rPr>
              <a:t>与</a:t>
            </a:r>
            <a:r>
              <a:rPr lang="en-US" altLang="zh-CN" sz="3200" b="1" i="0" dirty="0">
                <a:solidFill>
                  <a:srgbClr val="121212"/>
                </a:solidFill>
                <a:effectLst/>
                <a:latin typeface="-apple-system"/>
              </a:rPr>
              <a:t>resnet</a:t>
            </a:r>
            <a:r>
              <a:rPr lang="zh-CN" altLang="en-US" sz="3200" b="1" i="0" dirty="0">
                <a:solidFill>
                  <a:srgbClr val="121212"/>
                </a:solidFill>
                <a:effectLst/>
                <a:latin typeface="-apple-system"/>
              </a:rPr>
              <a:t>对比</a:t>
            </a:r>
          </a:p>
        </p:txBody>
      </p:sp>
      <p:sp>
        <p:nvSpPr>
          <p:cNvPr id="2" name="AutoShape 2" descr="https://pic4.zhimg.com/80/v2-b16c535d2c33028e33c59d041d4aa8cf_720w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s://pic4.zhimg.com/80/v2-b16c535d2c33028e33c59d041d4aa8cf_720w.webp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AutoShape 6" descr="https://pic4.zhimg.com/80/v2-b16c535d2c33028e33c59d041d4aa8cf_720w.webp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2899" y="1314592"/>
            <a:ext cx="5308281" cy="54212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145158296"/>
      </p:ext>
    </p:extLst>
  </p:cSld>
  <p:clrMapOvr>
    <a:masterClrMapping/>
  </p:clrMapOvr>
  <p:transition spd="slow" advTm="2000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思想气泡: 云 10"/>
          <p:cNvSpPr/>
          <p:nvPr/>
        </p:nvSpPr>
        <p:spPr>
          <a:xfrm>
            <a:off x="443652" y="280180"/>
            <a:ext cx="1022382" cy="753190"/>
          </a:xfrm>
          <a:prstGeom prst="cloudCallout">
            <a:avLst>
              <a:gd name="adj1" fmla="val -41183"/>
              <a:gd name="adj2" fmla="val 64014"/>
            </a:avLst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99243" y="364387"/>
            <a:ext cx="71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</a:rPr>
              <a:t>03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927247" y="1117577"/>
            <a:ext cx="3158057" cy="45719"/>
          </a:xfrm>
          <a:custGeom>
            <a:avLst/>
            <a:gdLst>
              <a:gd name="connsiteX0" fmla="*/ 0 w 5820229"/>
              <a:gd name="connsiteY0" fmla="*/ 103855 h 190941"/>
              <a:gd name="connsiteX1" fmla="*/ 943429 w 5820229"/>
              <a:gd name="connsiteY1" fmla="*/ 2255 h 190941"/>
              <a:gd name="connsiteX2" fmla="*/ 2046514 w 5820229"/>
              <a:gd name="connsiteY2" fmla="*/ 190941 h 190941"/>
              <a:gd name="connsiteX3" fmla="*/ 3570514 w 5820229"/>
              <a:gd name="connsiteY3" fmla="*/ 2255 h 190941"/>
              <a:gd name="connsiteX4" fmla="*/ 4644572 w 5820229"/>
              <a:gd name="connsiteY4" fmla="*/ 161912 h 190941"/>
              <a:gd name="connsiteX5" fmla="*/ 5820229 w 5820229"/>
              <a:gd name="connsiteY5" fmla="*/ 31284 h 19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20229" h="190941">
                <a:moveTo>
                  <a:pt x="0" y="103855"/>
                </a:moveTo>
                <a:cubicBezTo>
                  <a:pt x="301171" y="45798"/>
                  <a:pt x="602343" y="-12259"/>
                  <a:pt x="943429" y="2255"/>
                </a:cubicBezTo>
                <a:cubicBezTo>
                  <a:pt x="1284515" y="16769"/>
                  <a:pt x="1608667" y="190941"/>
                  <a:pt x="2046514" y="190941"/>
                </a:cubicBezTo>
                <a:cubicBezTo>
                  <a:pt x="2484361" y="190941"/>
                  <a:pt x="3137504" y="7093"/>
                  <a:pt x="3570514" y="2255"/>
                </a:cubicBezTo>
                <a:cubicBezTo>
                  <a:pt x="4003524" y="-2583"/>
                  <a:pt x="4269620" y="157074"/>
                  <a:pt x="4644572" y="161912"/>
                </a:cubicBezTo>
                <a:cubicBezTo>
                  <a:pt x="5019524" y="166750"/>
                  <a:pt x="5419876" y="99017"/>
                  <a:pt x="5820229" y="31284"/>
                </a:cubicBezTo>
              </a:path>
            </a:pathLst>
          </a:custGeom>
          <a:noFill/>
          <a:ln w="22225" cap="rnd">
            <a:solidFill>
              <a:schemeClr val="accent6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634325" y="410495"/>
            <a:ext cx="38793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u="none" strike="noStrike" kern="1200" cap="none" spc="0" normalizeH="0" baseline="0" noProof="0" dirty="0">
                <a:ln>
                  <a:noFill/>
                </a:ln>
                <a:solidFill>
                  <a:srgbClr val="404F64"/>
                </a:solidFill>
                <a:effectLst/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</a:rPr>
              <a:t>应用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264301" y="2156868"/>
            <a:ext cx="2241974" cy="669186"/>
            <a:chOff x="3410137" y="2575227"/>
            <a:chExt cx="2241974" cy="669186"/>
          </a:xfrm>
        </p:grpSpPr>
        <p:sp>
          <p:nvSpPr>
            <p:cNvPr id="18" name="矩形 17"/>
            <p:cNvSpPr/>
            <p:nvPr/>
          </p:nvSpPr>
          <p:spPr>
            <a:xfrm>
              <a:off x="3410137" y="2927851"/>
              <a:ext cx="2241974" cy="3165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 sz="1400" dirty="0">
                <a:solidFill>
                  <a:schemeClr val="accent5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3410137" y="2575227"/>
              <a:ext cx="2241974" cy="5656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800" b="1" dirty="0">
                  <a:solidFill>
                    <a:schemeClr val="accent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图像检索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89456" y="4850689"/>
            <a:ext cx="2241974" cy="669186"/>
            <a:chOff x="3410137" y="2575227"/>
            <a:chExt cx="2241974" cy="669186"/>
          </a:xfrm>
        </p:grpSpPr>
        <p:sp>
          <p:nvSpPr>
            <p:cNvPr id="21" name="矩形 20"/>
            <p:cNvSpPr/>
            <p:nvPr/>
          </p:nvSpPr>
          <p:spPr>
            <a:xfrm>
              <a:off x="3410137" y="2927851"/>
              <a:ext cx="2241974" cy="3165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 sz="1400" dirty="0">
                <a:solidFill>
                  <a:schemeClr val="accent5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3410137" y="2575227"/>
              <a:ext cx="2241974" cy="5656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800" b="1" dirty="0">
                  <a:solidFill>
                    <a:schemeClr val="accent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视频理解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964317" y="2149573"/>
            <a:ext cx="2241974" cy="669186"/>
            <a:chOff x="3410137" y="2575227"/>
            <a:chExt cx="2241974" cy="669186"/>
          </a:xfrm>
        </p:grpSpPr>
        <p:sp>
          <p:nvSpPr>
            <p:cNvPr id="24" name="矩形 23"/>
            <p:cNvSpPr/>
            <p:nvPr/>
          </p:nvSpPr>
          <p:spPr>
            <a:xfrm>
              <a:off x="3410137" y="2927851"/>
              <a:ext cx="2241974" cy="3165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 sz="1400" dirty="0">
                <a:solidFill>
                  <a:schemeClr val="accent5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3410137" y="2575227"/>
              <a:ext cx="2241974" cy="5656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800" b="1" dirty="0">
                  <a:solidFill>
                    <a:schemeClr val="accent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图像编辑</a:t>
              </a:r>
            </a:p>
          </p:txBody>
        </p:sp>
      </p:grpSp>
      <p:sp>
        <p:nvSpPr>
          <p:cNvPr id="30" name="矩形 29"/>
          <p:cNvSpPr/>
          <p:nvPr/>
        </p:nvSpPr>
        <p:spPr>
          <a:xfrm>
            <a:off x="2964317" y="4850689"/>
            <a:ext cx="2241974" cy="565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图像生成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1224" y="152138"/>
            <a:ext cx="6515100" cy="344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7122" y="3897394"/>
            <a:ext cx="7123901" cy="2287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2456454"/>
      </p:ext>
    </p:extLst>
  </p:cSld>
  <p:clrMapOvr>
    <a:masterClrMapping/>
  </p:clrMapOvr>
  <p:transition spd="slow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思想气泡: 云 10"/>
          <p:cNvSpPr/>
          <p:nvPr/>
        </p:nvSpPr>
        <p:spPr>
          <a:xfrm>
            <a:off x="443652" y="280180"/>
            <a:ext cx="1022382" cy="753190"/>
          </a:xfrm>
          <a:prstGeom prst="cloudCallout">
            <a:avLst>
              <a:gd name="adj1" fmla="val -41183"/>
              <a:gd name="adj2" fmla="val 64014"/>
            </a:avLst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99243" y="364387"/>
            <a:ext cx="71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</a:rPr>
              <a:t>03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927247" y="1117577"/>
            <a:ext cx="3158057" cy="45719"/>
          </a:xfrm>
          <a:custGeom>
            <a:avLst/>
            <a:gdLst>
              <a:gd name="connsiteX0" fmla="*/ 0 w 5820229"/>
              <a:gd name="connsiteY0" fmla="*/ 103855 h 190941"/>
              <a:gd name="connsiteX1" fmla="*/ 943429 w 5820229"/>
              <a:gd name="connsiteY1" fmla="*/ 2255 h 190941"/>
              <a:gd name="connsiteX2" fmla="*/ 2046514 w 5820229"/>
              <a:gd name="connsiteY2" fmla="*/ 190941 h 190941"/>
              <a:gd name="connsiteX3" fmla="*/ 3570514 w 5820229"/>
              <a:gd name="connsiteY3" fmla="*/ 2255 h 190941"/>
              <a:gd name="connsiteX4" fmla="*/ 4644572 w 5820229"/>
              <a:gd name="connsiteY4" fmla="*/ 161912 h 190941"/>
              <a:gd name="connsiteX5" fmla="*/ 5820229 w 5820229"/>
              <a:gd name="connsiteY5" fmla="*/ 31284 h 19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20229" h="190941">
                <a:moveTo>
                  <a:pt x="0" y="103855"/>
                </a:moveTo>
                <a:cubicBezTo>
                  <a:pt x="301171" y="45798"/>
                  <a:pt x="602343" y="-12259"/>
                  <a:pt x="943429" y="2255"/>
                </a:cubicBezTo>
                <a:cubicBezTo>
                  <a:pt x="1284515" y="16769"/>
                  <a:pt x="1608667" y="190941"/>
                  <a:pt x="2046514" y="190941"/>
                </a:cubicBezTo>
                <a:cubicBezTo>
                  <a:pt x="2484361" y="190941"/>
                  <a:pt x="3137504" y="7093"/>
                  <a:pt x="3570514" y="2255"/>
                </a:cubicBezTo>
                <a:cubicBezTo>
                  <a:pt x="4003524" y="-2583"/>
                  <a:pt x="4269620" y="157074"/>
                  <a:pt x="4644572" y="161912"/>
                </a:cubicBezTo>
                <a:cubicBezTo>
                  <a:pt x="5019524" y="166750"/>
                  <a:pt x="5419876" y="99017"/>
                  <a:pt x="5820229" y="31284"/>
                </a:cubicBezTo>
              </a:path>
            </a:pathLst>
          </a:custGeom>
          <a:noFill/>
          <a:ln w="22225" cap="rnd">
            <a:solidFill>
              <a:schemeClr val="accent6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634325" y="410495"/>
            <a:ext cx="38793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i="0" dirty="0">
                <a:solidFill>
                  <a:srgbClr val="121212"/>
                </a:solidFill>
                <a:effectLst/>
                <a:latin typeface="-apple-system"/>
              </a:rPr>
              <a:t>CLIP</a:t>
            </a:r>
            <a:r>
              <a:rPr lang="zh-CN" altLang="en-US" sz="3200" b="1" i="0" dirty="0">
                <a:solidFill>
                  <a:srgbClr val="121212"/>
                </a:solidFill>
                <a:effectLst/>
                <a:latin typeface="-apple-system"/>
              </a:rPr>
              <a:t>的局限性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DB2BB07-25F3-E4A5-1A2F-0D5D86FE5610}"/>
              </a:ext>
            </a:extLst>
          </p:cNvPr>
          <p:cNvSpPr/>
          <p:nvPr/>
        </p:nvSpPr>
        <p:spPr>
          <a:xfrm>
            <a:off x="950416" y="1955824"/>
            <a:ext cx="10141256" cy="22707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b="0" i="0" dirty="0">
                <a:solidFill>
                  <a:srgbClr val="121212"/>
                </a:solidFill>
                <a:effectLst/>
                <a:latin typeface="+mj-ea"/>
                <a:ea typeface="+mj-ea"/>
              </a:rPr>
              <a:t>在某些数据集上表现较差，如细粒度分类，抽象任务等；</a:t>
            </a:r>
            <a:endParaRPr lang="en-US" altLang="zh-CN" sz="2400" b="0" i="0" dirty="0">
              <a:solidFill>
                <a:srgbClr val="121212"/>
              </a:solidFill>
              <a:effectLst/>
              <a:latin typeface="+mj-ea"/>
              <a:ea typeface="+mj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2400" b="0" i="0" dirty="0">
              <a:solidFill>
                <a:srgbClr val="121212"/>
              </a:solidFill>
              <a:effectLst/>
              <a:latin typeface="+mj-ea"/>
              <a:ea typeface="+mj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b="0" i="0" dirty="0">
                <a:solidFill>
                  <a:srgbClr val="121212"/>
                </a:solidFill>
                <a:effectLst/>
                <a:latin typeface="+mj-ea"/>
                <a:ea typeface="+mj-ea"/>
              </a:rPr>
              <a:t>如果测试数据集的分布和训练集相差较大，</a:t>
            </a:r>
            <a:r>
              <a:rPr lang="en-US" altLang="zh-CN" sz="2400" b="0" i="0" dirty="0">
                <a:solidFill>
                  <a:srgbClr val="121212"/>
                </a:solidFill>
                <a:effectLst/>
                <a:latin typeface="+mj-ea"/>
                <a:ea typeface="+mj-ea"/>
              </a:rPr>
              <a:t>CLIP</a:t>
            </a:r>
            <a:r>
              <a:rPr lang="zh-CN" altLang="en-US" sz="2400" b="0" i="0" dirty="0">
                <a:solidFill>
                  <a:srgbClr val="121212"/>
                </a:solidFill>
                <a:effectLst/>
                <a:latin typeface="+mj-ea"/>
                <a:ea typeface="+mj-ea"/>
              </a:rPr>
              <a:t>会表现较差；</a:t>
            </a:r>
            <a:endParaRPr lang="en-US" altLang="zh-CN" sz="2400" b="0" i="0" dirty="0">
              <a:solidFill>
                <a:srgbClr val="121212"/>
              </a:solidFill>
              <a:effectLst/>
              <a:latin typeface="+mj-ea"/>
              <a:ea typeface="+mj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2400" dirty="0">
              <a:solidFill>
                <a:srgbClr val="121212"/>
              </a:solidFill>
              <a:latin typeface="+mj-ea"/>
              <a:ea typeface="+mj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b="0" i="0" dirty="0">
                <a:solidFill>
                  <a:srgbClr val="121212"/>
                </a:solidFill>
                <a:effectLst/>
                <a:latin typeface="+mj-ea"/>
                <a:ea typeface="+mj-ea"/>
              </a:rPr>
              <a:t>并没有解决深度学习的数据效率低下难题，训练</a:t>
            </a:r>
            <a:r>
              <a:rPr lang="en-US" altLang="zh-CN" sz="2400" b="0" i="0" dirty="0">
                <a:solidFill>
                  <a:srgbClr val="121212"/>
                </a:solidFill>
                <a:effectLst/>
                <a:latin typeface="+mj-ea"/>
                <a:ea typeface="+mj-ea"/>
              </a:rPr>
              <a:t>CLIP</a:t>
            </a:r>
            <a:r>
              <a:rPr lang="zh-CN" altLang="en-US" sz="2400" b="0" i="0" dirty="0">
                <a:solidFill>
                  <a:srgbClr val="121212"/>
                </a:solidFill>
                <a:effectLst/>
                <a:latin typeface="+mj-ea"/>
                <a:ea typeface="+mj-ea"/>
              </a:rPr>
              <a:t>需要大量的数据；</a:t>
            </a:r>
            <a:endParaRPr lang="zh-CN" altLang="en-US" sz="2400" dirty="0">
              <a:solidFill>
                <a:schemeClr val="accent5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639494072"/>
      </p:ext>
    </p:extLst>
  </p:cSld>
  <p:clrMapOvr>
    <a:masterClrMapping/>
  </p:clrMapOvr>
  <p:transition spd="slow" advTm="2000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思想气泡: 云 10"/>
          <p:cNvSpPr/>
          <p:nvPr/>
        </p:nvSpPr>
        <p:spPr>
          <a:xfrm>
            <a:off x="443652" y="280180"/>
            <a:ext cx="1022382" cy="753190"/>
          </a:xfrm>
          <a:prstGeom prst="cloudCallout">
            <a:avLst>
              <a:gd name="adj1" fmla="val -41183"/>
              <a:gd name="adj2" fmla="val 64014"/>
            </a:avLst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99243" y="364387"/>
            <a:ext cx="71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</a:rPr>
              <a:t>03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927247" y="1117577"/>
            <a:ext cx="3158057" cy="45719"/>
          </a:xfrm>
          <a:custGeom>
            <a:avLst/>
            <a:gdLst>
              <a:gd name="connsiteX0" fmla="*/ 0 w 5820229"/>
              <a:gd name="connsiteY0" fmla="*/ 103855 h 190941"/>
              <a:gd name="connsiteX1" fmla="*/ 943429 w 5820229"/>
              <a:gd name="connsiteY1" fmla="*/ 2255 h 190941"/>
              <a:gd name="connsiteX2" fmla="*/ 2046514 w 5820229"/>
              <a:gd name="connsiteY2" fmla="*/ 190941 h 190941"/>
              <a:gd name="connsiteX3" fmla="*/ 3570514 w 5820229"/>
              <a:gd name="connsiteY3" fmla="*/ 2255 h 190941"/>
              <a:gd name="connsiteX4" fmla="*/ 4644572 w 5820229"/>
              <a:gd name="connsiteY4" fmla="*/ 161912 h 190941"/>
              <a:gd name="connsiteX5" fmla="*/ 5820229 w 5820229"/>
              <a:gd name="connsiteY5" fmla="*/ 31284 h 190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20229" h="190941">
                <a:moveTo>
                  <a:pt x="0" y="103855"/>
                </a:moveTo>
                <a:cubicBezTo>
                  <a:pt x="301171" y="45798"/>
                  <a:pt x="602343" y="-12259"/>
                  <a:pt x="943429" y="2255"/>
                </a:cubicBezTo>
                <a:cubicBezTo>
                  <a:pt x="1284515" y="16769"/>
                  <a:pt x="1608667" y="190941"/>
                  <a:pt x="2046514" y="190941"/>
                </a:cubicBezTo>
                <a:cubicBezTo>
                  <a:pt x="2484361" y="190941"/>
                  <a:pt x="3137504" y="7093"/>
                  <a:pt x="3570514" y="2255"/>
                </a:cubicBezTo>
                <a:cubicBezTo>
                  <a:pt x="4003524" y="-2583"/>
                  <a:pt x="4269620" y="157074"/>
                  <a:pt x="4644572" y="161912"/>
                </a:cubicBezTo>
                <a:cubicBezTo>
                  <a:pt x="5019524" y="166750"/>
                  <a:pt x="5419876" y="99017"/>
                  <a:pt x="5820229" y="31284"/>
                </a:cubicBezTo>
              </a:path>
            </a:pathLst>
          </a:custGeom>
          <a:noFill/>
          <a:ln w="22225" cap="rnd">
            <a:solidFill>
              <a:schemeClr val="accent6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634325" y="410495"/>
            <a:ext cx="38793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3200" dirty="0">
                <a:solidFill>
                  <a:srgbClr val="404F64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Chinese-CLIP</a:t>
            </a:r>
            <a:endParaRPr kumimoji="0" lang="zh-CN" altLang="en-US" sz="3200" u="none" strike="noStrike" kern="1200" cap="none" spc="0" normalizeH="0" baseline="0" noProof="0" dirty="0">
              <a:ln>
                <a:noFill/>
              </a:ln>
              <a:solidFill>
                <a:srgbClr val="404F64"/>
              </a:solidFill>
              <a:effectLst/>
              <a:uLnTx/>
              <a:uFillTx/>
              <a:latin typeface="Verdana" panose="020B0604030504040204" pitchFamily="34" charset="0"/>
              <a:ea typeface="幼圆" panose="02010509060101010101" pitchFamily="49" charset="-122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09" y="1247503"/>
            <a:ext cx="7077075" cy="290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52D6B4E1-FF66-77C2-1E18-7FFAC37C7376}"/>
              </a:ext>
            </a:extLst>
          </p:cNvPr>
          <p:cNvSpPr txBox="1"/>
          <p:nvPr/>
        </p:nvSpPr>
        <p:spPr>
          <a:xfrm>
            <a:off x="0" y="6199631"/>
            <a:ext cx="94183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GitHub</a:t>
            </a:r>
            <a:r>
              <a:rPr lang="zh-CN" altLang="en-US" dirty="0"/>
              <a:t>：</a:t>
            </a:r>
            <a:r>
              <a:rPr lang="en-US" altLang="zh-CN" dirty="0">
                <a:hlinkClick r:id="rId5"/>
              </a:rPr>
              <a:t>https://github.com/OFA-Sys/Chinese-CLIP</a:t>
            </a:r>
            <a:br>
              <a:rPr lang="en-US" altLang="zh-CN" dirty="0"/>
            </a:br>
            <a:r>
              <a:rPr lang="zh-CN" altLang="en-US" dirty="0"/>
              <a:t>达摩院应用：</a:t>
            </a:r>
            <a:r>
              <a:rPr lang="en-US" altLang="zh-CN" dirty="0">
                <a:hlinkClick r:id="rId6"/>
              </a:rPr>
              <a:t>https://www.modelscope.cn/studios/damo/chinese_clip_applications/summary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A937A74-A930-5784-322F-077C2C39C11B}"/>
              </a:ext>
            </a:extLst>
          </p:cNvPr>
          <p:cNvSpPr txBox="1"/>
          <p:nvPr/>
        </p:nvSpPr>
        <p:spPr>
          <a:xfrm>
            <a:off x="738213" y="4236835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0" i="0" dirty="0">
                <a:effectLst/>
                <a:latin typeface="-apple-system"/>
              </a:rPr>
              <a:t>2022.7.8</a:t>
            </a:r>
            <a:r>
              <a:rPr lang="zh-CN" altLang="en-US" b="0" i="0" dirty="0">
                <a:effectLst/>
                <a:latin typeface="-apple-system"/>
              </a:rPr>
              <a:t>达摩院开源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5E468F3-B3E7-1043-6546-EB24CE7C33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44423" y="258325"/>
            <a:ext cx="6096000" cy="317067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99208FE-1105-EC33-60DF-49FC7D60B4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77412" y="3513207"/>
            <a:ext cx="6117336" cy="338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97022"/>
      </p:ext>
    </p:extLst>
  </p:cSld>
  <p:clrMapOvr>
    <a:masterClrMapping/>
  </p:clrMapOvr>
  <p:transition spd="slow" advTm="2000"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6"/>
  <p:tag name="MH_CATEGORY" val="#XunHChF#"/>
  <p:tag name="MH_LAYOUT" val="SubTitleText"/>
  <p:tag name="MH" val="20170421152040"/>
  <p:tag name="MH_LIBRARY" val="GRAPHI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6"/>
  <p:tag name="MH_CATEGORY" val="#XunHChF#"/>
  <p:tag name="MH_LAYOUT" val="SubTitleText"/>
  <p:tag name="MH" val="20170421152040"/>
  <p:tag name="MH_LIBRARY" val="GRAPHIC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7FB34C"/>
      </a:accent1>
      <a:accent2>
        <a:srgbClr val="F5992D"/>
      </a:accent2>
      <a:accent3>
        <a:srgbClr val="EB223D"/>
      </a:accent3>
      <a:accent4>
        <a:srgbClr val="3891DE"/>
      </a:accent4>
      <a:accent5>
        <a:srgbClr val="313F49"/>
      </a:accent5>
      <a:accent6>
        <a:srgbClr val="404F64"/>
      </a:accent6>
      <a:hlink>
        <a:srgbClr val="7FB34C"/>
      </a:hlink>
      <a:folHlink>
        <a:srgbClr val="BFBFBF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7FB34C"/>
    </a:accent1>
    <a:accent2>
      <a:srgbClr val="F5992D"/>
    </a:accent2>
    <a:accent3>
      <a:srgbClr val="EB223D"/>
    </a:accent3>
    <a:accent4>
      <a:srgbClr val="3891DE"/>
    </a:accent4>
    <a:accent5>
      <a:srgbClr val="313F49"/>
    </a:accent5>
    <a:accent6>
      <a:srgbClr val="404F64"/>
    </a:accent6>
    <a:hlink>
      <a:srgbClr val="7FB34C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7FB34C"/>
    </a:accent1>
    <a:accent2>
      <a:srgbClr val="F5992D"/>
    </a:accent2>
    <a:accent3>
      <a:srgbClr val="EB223D"/>
    </a:accent3>
    <a:accent4>
      <a:srgbClr val="3891DE"/>
    </a:accent4>
    <a:accent5>
      <a:srgbClr val="313F49"/>
    </a:accent5>
    <a:accent6>
      <a:srgbClr val="404F64"/>
    </a:accent6>
    <a:hlink>
      <a:srgbClr val="7FB34C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378</TotalTime>
  <Words>470</Words>
  <Application>Microsoft Office PowerPoint</Application>
  <PresentationFormat>宽屏</PresentationFormat>
  <Paragraphs>72</Paragraphs>
  <Slides>10</Slides>
  <Notes>10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2" baseType="lpstr">
      <vt:lpstr>-apple-system</vt:lpstr>
      <vt:lpstr>等线</vt:lpstr>
      <vt:lpstr>微软雅黑</vt:lpstr>
      <vt:lpstr>雅痞-简</vt:lpstr>
      <vt:lpstr>幼圆</vt:lpstr>
      <vt:lpstr>Arial</vt:lpstr>
      <vt:lpstr>Cambria Math</vt:lpstr>
      <vt:lpstr>Cooper Black</vt:lpstr>
      <vt:lpstr>Mistral</vt:lpstr>
      <vt:lpstr>Segoe UI Black</vt:lpstr>
      <vt:lpstr>Verdana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大侠素材铺</dc:title>
  <dc:creator>https://dxpu.taobao.com/</dc:creator>
  <dc:description>大侠素材铺  淘宝店：https://dxpu.taobao.com/</dc:description>
  <cp:lastModifiedBy>kj cao</cp:lastModifiedBy>
  <cp:revision>64</cp:revision>
  <dcterms:created xsi:type="dcterms:W3CDTF">2017-04-21T07:01:03Z</dcterms:created>
  <dcterms:modified xsi:type="dcterms:W3CDTF">2023-07-13T14:42:16Z</dcterms:modified>
</cp:coreProperties>
</file>

<file path=docProps/thumbnail.jpeg>
</file>